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4" r:id="rId2"/>
  </p:sldMasterIdLst>
  <p:notesMasterIdLst>
    <p:notesMasterId r:id="rId18"/>
  </p:notesMasterIdLst>
  <p:sldIdLst>
    <p:sldId id="664" r:id="rId3"/>
    <p:sldId id="637" r:id="rId4"/>
    <p:sldId id="698" r:id="rId5"/>
    <p:sldId id="645" r:id="rId6"/>
    <p:sldId id="697" r:id="rId7"/>
    <p:sldId id="692" r:id="rId8"/>
    <p:sldId id="696" r:id="rId9"/>
    <p:sldId id="689" r:id="rId10"/>
    <p:sldId id="650" r:id="rId11"/>
    <p:sldId id="694" r:id="rId12"/>
    <p:sldId id="688" r:id="rId13"/>
    <p:sldId id="690" r:id="rId14"/>
    <p:sldId id="691" r:id="rId15"/>
    <p:sldId id="695" r:id="rId16"/>
    <p:sldId id="693" r:id="rId1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942A"/>
    <a:srgbClr val="E9B41D"/>
    <a:srgbClr val="EDB8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p:restoredTop sz="95230"/>
  </p:normalViewPr>
  <p:slideViewPr>
    <p:cSldViewPr snapToGrid="0" snapToObjects="1">
      <p:cViewPr varScale="1">
        <p:scale>
          <a:sx n="69" d="100"/>
          <a:sy n="69" d="100"/>
        </p:scale>
        <p:origin x="-108" y="-168"/>
      </p:cViewPr>
      <p:guideLst>
        <p:guide orient="horz" pos="2160"/>
        <p:guide pos="3840"/>
      </p:guideLst>
    </p:cSldViewPr>
  </p:slideViewPr>
  <p:notesTextViewPr>
    <p:cViewPr>
      <p:scale>
        <a:sx n="1" d="1"/>
        <a:sy n="1" d="1"/>
      </p:scale>
      <p:origin x="0" y="0"/>
    </p:cViewPr>
  </p:notesTextViewPr>
  <p:sorterViewPr>
    <p:cViewPr>
      <p:scale>
        <a:sx n="66" d="100"/>
        <a:sy n="66" d="100"/>
      </p:scale>
      <p:origin x="0" y="4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85B1B270-EB76-9644-9E9E-FC7E68786DC7}" type="datetimeFigureOut">
              <a:rPr kumimoji="1" lang="ja-JP" altLang="en-US" smtClean="0"/>
              <a:pPr/>
              <a:t>2022/4/25</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F50D40E1-A41F-C343-B2C2-78C0A496403B}" type="slidenum">
              <a:rPr kumimoji="1" lang="ja-JP" altLang="en-US" smtClean="0"/>
              <a:pPr/>
              <a:t>&lt;#&gt;</a:t>
            </a:fld>
            <a:endParaRPr kumimoji="1" lang="ja-JP" altLang="en-US"/>
          </a:p>
        </p:txBody>
      </p:sp>
    </p:spTree>
    <p:extLst>
      <p:ext uri="{BB962C8B-B14F-4D97-AF65-F5344CB8AC3E}">
        <p14:creationId xmlns:p14="http://schemas.microsoft.com/office/powerpoint/2010/main" xmlns="" val="19466146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itchFamily="34" charset="0"/>
                <a:ea typeface="ＭＳ Ｐゴシック" pitchFamily="34" charset="-128"/>
                <a:cs typeface="ヒラギノ角ゴ Pro W3" pitchFamily="-84" charset="-128"/>
              </a:rPr>
              <a:t>ロータリー財団は、クラブや地区による地元での社会奉仕プロジェクトや、海外での国際奉仕プロジェクトといったロータリーの</a:t>
            </a:r>
            <a:r>
              <a:rPr lang="ja-JP" altLang="en-US" dirty="0">
                <a:latin typeface="Arial" pitchFamily="34" charset="0"/>
                <a:ea typeface="ＭＳ Ｐゴシック" pitchFamily="34" charset="-128"/>
                <a:cs typeface="ヒラギノ角ゴ Pro W3" pitchFamily="-84" charset="-128"/>
              </a:rPr>
              <a:t>奉</a:t>
            </a:r>
            <a:r>
              <a:rPr lang="ja-JP" altLang="en-US" dirty="0" smtClean="0">
                <a:latin typeface="Arial" pitchFamily="34" charset="0"/>
                <a:ea typeface="ＭＳ Ｐゴシック" pitchFamily="34" charset="-128"/>
                <a:cs typeface="ヒラギノ角ゴ Pro W3" pitchFamily="-84" charset="-128"/>
              </a:rPr>
              <a:t>仕活動を資金面で支えています。また、全世界</a:t>
            </a:r>
            <a:r>
              <a:rPr lang="ja-JP" altLang="en-US" dirty="0">
                <a:latin typeface="Arial" pitchFamily="34" charset="0"/>
                <a:ea typeface="ＭＳ Ｐゴシック" pitchFamily="34" charset="-128"/>
                <a:cs typeface="ヒラギノ角ゴ Pro W3" pitchFamily="-84" charset="-128"/>
              </a:rPr>
              <a:t>規</a:t>
            </a:r>
            <a:r>
              <a:rPr lang="ja-JP" altLang="en-US" dirty="0" smtClean="0">
                <a:latin typeface="Arial" pitchFamily="34" charset="0"/>
                <a:ea typeface="ＭＳ Ｐゴシック" pitchFamily="34" charset="-128"/>
                <a:cs typeface="ヒラギノ角ゴ Pro W3" pitchFamily="-84" charset="-128"/>
              </a:rPr>
              <a:t>模で行われているポリオ撲滅活動にも多額の資金を授与しています。</a:t>
            </a:r>
            <a:r>
              <a:rPr lang="en-US" altLang="en-US" dirty="0" smtClean="0">
                <a:latin typeface="Arial" pitchFamily="34" charset="0"/>
                <a:ea typeface="ＭＳ Ｐゴシック" pitchFamily="34" charset="-128"/>
                <a:cs typeface="ヒラギノ角ゴ Pro W3" pitchFamily="-84" charset="-128"/>
              </a:rPr>
              <a:t> </a:t>
            </a:r>
          </a:p>
          <a:p>
            <a:endParaRPr lang="en-US" altLang="en-US" dirty="0" smtClean="0">
              <a:latin typeface="Arial" pitchFamily="34" charset="0"/>
              <a:ea typeface="ＭＳ Ｐゴシック" pitchFamily="34" charset="-128"/>
              <a:cs typeface="ヒラギノ角ゴ Pro W3" pitchFamily="-84" charset="-128"/>
            </a:endParaRPr>
          </a:p>
          <a:p>
            <a:r>
              <a:rPr lang="ja-JP" altLang="en-US" dirty="0" smtClean="0">
                <a:latin typeface="Arial" pitchFamily="34" charset="0"/>
                <a:ea typeface="ＭＳ Ｐゴシック" pitchFamily="34" charset="-128"/>
                <a:cs typeface="ヒラギノ角ゴ Pro W3" pitchFamily="-84" charset="-128"/>
              </a:rPr>
              <a:t>財団の資金は、ロータリアンをはじめとする支援者からの寄付によって支えられて</a:t>
            </a:r>
            <a:r>
              <a:rPr lang="ja-JP" altLang="en-US" dirty="0">
                <a:latin typeface="Arial" pitchFamily="34" charset="0"/>
                <a:ea typeface="ＭＳ Ｐゴシック" pitchFamily="34" charset="-128"/>
                <a:cs typeface="ヒラギノ角ゴ Pro W3" pitchFamily="-84" charset="-128"/>
              </a:rPr>
              <a:t>いま</a:t>
            </a:r>
            <a:r>
              <a:rPr lang="ja-JP" altLang="en-US" dirty="0" smtClean="0">
                <a:latin typeface="Arial" pitchFamily="34" charset="0"/>
                <a:ea typeface="ＭＳ Ｐゴシック" pitchFamily="34" charset="-128"/>
                <a:cs typeface="ヒラギノ角ゴ Pro W3" pitchFamily="-84" charset="-128"/>
              </a:rPr>
              <a:t>す。財団の資金を利用した奉仕活動で中心的な役割を果たしているのも、ロータリアンです。</a:t>
            </a:r>
            <a:endParaRPr lang="en-US"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4/25/2022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 xmlns:p14="http://schemas.microsoft.com/office/powerpoint/2010/main" val="36028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itchFamily="34" charset="0"/>
                <a:ea typeface="ＭＳ Ｐゴシック" pitchFamily="34" charset="-128"/>
                <a:cs typeface="ヒラギノ角ゴ Pro W3" pitchFamily="-84" charset="-128"/>
              </a:rPr>
              <a:t>財団は</a:t>
            </a:r>
            <a:r>
              <a:rPr lang="en-US" altLang="ja-JP" dirty="0" smtClean="0">
                <a:latin typeface="Arial" pitchFamily="34" charset="0"/>
                <a:ea typeface="ＭＳ Ｐゴシック" pitchFamily="34" charset="-128"/>
                <a:cs typeface="ヒラギノ角ゴ Pro W3" pitchFamily="-84" charset="-128"/>
              </a:rPr>
              <a:t>1999</a:t>
            </a:r>
            <a:r>
              <a:rPr lang="ja-JP" altLang="en-US" dirty="0" smtClean="0">
                <a:latin typeface="Arial" pitchFamily="34" charset="0"/>
                <a:ea typeface="ＭＳ Ｐゴシック" pitchFamily="34" charset="-128"/>
                <a:cs typeface="ヒラギノ角ゴ Pro W3" pitchFamily="-84" charset="-128"/>
              </a:rPr>
              <a:t>年、世界の著名大学との協力の下、「国際問題研究のためのロータリーセンター」を開設。その後の</a:t>
            </a:r>
            <a:r>
              <a:rPr lang="en-US" altLang="ja-JP" dirty="0" smtClean="0">
                <a:latin typeface="Arial" pitchFamily="34" charset="0"/>
                <a:ea typeface="ＭＳ Ｐゴシック" pitchFamily="34" charset="-128"/>
                <a:cs typeface="ヒラギノ角ゴ Pro W3" pitchFamily="-84" charset="-128"/>
              </a:rPr>
              <a:t>2002</a:t>
            </a:r>
            <a:r>
              <a:rPr lang="ja-JP" altLang="en-US" dirty="0" smtClean="0">
                <a:latin typeface="Arial" pitchFamily="34" charset="0"/>
                <a:ea typeface="ＭＳ Ｐゴシック" pitchFamily="34" charset="-128"/>
                <a:cs typeface="ヒラギノ角ゴ Pro W3" pitchFamily="-84" charset="-128"/>
              </a:rPr>
              <a:t>年秋に、平和フェローの第１期生が各平和センターで研究をスタートしました。世界</a:t>
            </a:r>
            <a:r>
              <a:rPr lang="en-US" altLang="ja-JP" dirty="0" smtClean="0">
                <a:latin typeface="Arial" pitchFamily="34" charset="0"/>
                <a:ea typeface="ＭＳ Ｐゴシック" pitchFamily="34" charset="-128"/>
                <a:cs typeface="ヒラギノ角ゴ Pro W3" pitchFamily="-84" charset="-128"/>
              </a:rPr>
              <a:t>6</a:t>
            </a:r>
            <a:r>
              <a:rPr lang="ja-JP" altLang="en-US" dirty="0" smtClean="0">
                <a:latin typeface="Arial" pitchFamily="34" charset="0"/>
                <a:ea typeface="ＭＳ Ｐゴシック" pitchFamily="34" charset="-128"/>
                <a:cs typeface="ヒラギノ角ゴ Pro W3" pitchFamily="-84" charset="-128"/>
              </a:rPr>
              <a:t>カ所にある平和センターは、研究と実地研修を通じて、平和構築と紛争予防／紛争解決におけるリーダーを育成することを目的としており、毎年最高</a:t>
            </a:r>
            <a:r>
              <a:rPr lang="en-US" altLang="ja-JP" dirty="0" smtClean="0">
                <a:latin typeface="Arial" pitchFamily="34" charset="0"/>
                <a:ea typeface="ＭＳ Ｐゴシック" pitchFamily="34" charset="-128"/>
                <a:cs typeface="ヒラギノ角ゴ Pro W3" pitchFamily="-84" charset="-128"/>
              </a:rPr>
              <a:t>100</a:t>
            </a:r>
            <a:r>
              <a:rPr lang="ja-JP" altLang="en-US" dirty="0" smtClean="0">
                <a:latin typeface="Arial" pitchFamily="34" charset="0"/>
                <a:ea typeface="ＭＳ Ｐゴシック" pitchFamily="34" charset="-128"/>
                <a:cs typeface="ヒラギノ角ゴ Pro W3" pitchFamily="-84" charset="-128"/>
              </a:rPr>
              <a:t>名の平和フェローが新たに参加しています。</a:t>
            </a:r>
            <a:endParaRPr lang="en-US" altLang="ja-JP" dirty="0" smtClean="0">
              <a:latin typeface="Arial" pitchFamily="34" charset="0"/>
              <a:ea typeface="ＭＳ Ｐゴシック" pitchFamily="34" charset="-128"/>
              <a:cs typeface="ヒラギノ角ゴ Pro W3" pitchFamily="-84" charset="-128"/>
            </a:endParaRPr>
          </a:p>
          <a:p>
            <a:endParaRPr lang="en-US" altLang="en-US" dirty="0" smtClean="0">
              <a:latin typeface="Arial" pitchFamily="34" charset="0"/>
              <a:ea typeface="ＭＳ Ｐゴシック" pitchFamily="34" charset="-128"/>
              <a:cs typeface="ヒラギノ角ゴ Pro W3" pitchFamily="-84" charset="-128"/>
            </a:endParaRPr>
          </a:p>
          <a:p>
            <a:r>
              <a:rPr lang="ja-JP" altLang="en-US" dirty="0" smtClean="0">
                <a:latin typeface="Arial" pitchFamily="34" charset="0"/>
                <a:ea typeface="ＭＳ Ｐゴシック" pitchFamily="34" charset="-128"/>
                <a:cs typeface="ヒラギノ角ゴ Pro W3" pitchFamily="-84" charset="-128"/>
              </a:rPr>
              <a:t>平和センターの卒業生は世界各地で活躍しており、スーダン難民が新たな生活を始めるための支援、社会的に恵まれない境遇にあるインド人女性のための雇用支援、その他の問題のある地域での社会再建活動など、多岐に渡ります。ハイチで大地震が発生した</a:t>
            </a:r>
            <a:r>
              <a:rPr lang="en-US" altLang="ja-JP" dirty="0" smtClean="0">
                <a:latin typeface="Arial" pitchFamily="34" charset="0"/>
                <a:ea typeface="ＭＳ Ｐゴシック" pitchFamily="34" charset="-128"/>
                <a:cs typeface="ヒラギノ角ゴ Pro W3" pitchFamily="-84" charset="-128"/>
              </a:rPr>
              <a:t>2010</a:t>
            </a:r>
            <a:r>
              <a:rPr lang="ja-JP" altLang="en-US" dirty="0" smtClean="0">
                <a:latin typeface="Arial" pitchFamily="34" charset="0"/>
                <a:ea typeface="ＭＳ Ｐゴシック" pitchFamily="34" charset="-128"/>
                <a:cs typeface="ヒラギノ角ゴ Pro W3" pitchFamily="-84" charset="-128"/>
              </a:rPr>
              <a:t>年には、元平和フェローのルイーザ・ダウさん（写真左）が、ハビタット・フォー・ヒューマニティと協力し、住むところを失った人びとが家屋を得ることができるよう支援を行いました。</a:t>
            </a:r>
            <a:endParaRPr lang="en-US" altLang="en-US" dirty="0" smtClean="0">
              <a:latin typeface="Arial" pitchFamily="34" charset="0"/>
              <a:ea typeface="ＭＳ Ｐゴシック" pitchFamily="34" charset="-128"/>
              <a:cs typeface="ヒラギノ角ゴ Pro W3" pitchFamily="-84" charset="-128"/>
            </a:endParaRPr>
          </a:p>
          <a:p>
            <a:endParaRPr lang="en-US" altLang="en-US" dirty="0" smtClean="0">
              <a:latin typeface="Arial" pitchFamily="34" charset="0"/>
              <a:ea typeface="ＭＳ Ｐゴシック" pitchFamily="34" charset="-128"/>
              <a:cs typeface="ヒラギノ角ゴ Pro W3" pitchFamily="-84" charset="-128"/>
            </a:endParaRPr>
          </a:p>
          <a:p>
            <a:r>
              <a:rPr lang="ja-JP" altLang="en-US" dirty="0" smtClean="0">
                <a:latin typeface="Arial" pitchFamily="34" charset="0"/>
                <a:ea typeface="ＭＳ Ｐゴシック" pitchFamily="34" charset="-128"/>
                <a:cs typeface="ヒラギノ角ゴ Pro W3" pitchFamily="-84" charset="-128"/>
              </a:rPr>
              <a:t>関連資料：平和フェローの活躍を伝えるその他の記事</a:t>
            </a:r>
            <a:endParaRPr lang="en-US" altLang="en-US" dirty="0" smtClean="0">
              <a:latin typeface="Arial" pitchFamily="34" charset="0"/>
              <a:ea typeface="ＭＳ Ｐゴシック" pitchFamily="34" charset="-128"/>
              <a:cs typeface="ヒラギノ角ゴ Pro W3" pitchFamily="-84" charset="-128"/>
            </a:endParaRPr>
          </a:p>
          <a:p>
            <a:pPr marL="172702" indent="-172702">
              <a:buFont typeface="Arial" panose="020B0604020202020204" pitchFamily="34" charset="0"/>
              <a:buChar char="•"/>
            </a:pPr>
            <a:r>
              <a:rPr lang="en-US" dirty="0" smtClean="0">
                <a:latin typeface="Arial" pitchFamily="-107" charset="0"/>
                <a:ea typeface="ＭＳ Ｐゴシック" charset="0"/>
                <a:cs typeface="ヒラギノ角ゴ Pro W3" pitchFamily="-107" charset="-128"/>
              </a:rPr>
              <a:t>www.rotary.org/ja/news-media/rotary-peace-fellows-are-helping-refugees-start-over</a:t>
            </a:r>
          </a:p>
          <a:p>
            <a:pPr marL="172702" indent="-172702">
              <a:buFont typeface="Arial" panose="020B0604020202020204" pitchFamily="34" charset="0"/>
              <a:buChar char="•"/>
            </a:pPr>
            <a:r>
              <a:rPr lang="en-US" altLang="en-US" dirty="0" smtClean="0">
                <a:latin typeface="Arial" pitchFamily="34" charset="0"/>
                <a:ea typeface="ＭＳ Ｐゴシック" pitchFamily="34" charset="-128"/>
                <a:cs typeface="ヒラギノ角ゴ Pro W3" pitchFamily="-84" charset="-128"/>
              </a:rPr>
              <a:t>www.rotary.org/ja/political-strife-protecting-us-diplomats-are-part-job-former-rotary-peace-fellow</a:t>
            </a:r>
          </a:p>
          <a:p>
            <a:pPr marL="172702" indent="-172702">
              <a:buFont typeface="Arial" panose="020B0604020202020204" pitchFamily="34" charset="0"/>
              <a:buChar char="•"/>
            </a:pPr>
            <a:r>
              <a:rPr lang="en-US" altLang="en-US" dirty="0" smtClean="0">
                <a:latin typeface="Arial" pitchFamily="34" charset="0"/>
                <a:ea typeface="ＭＳ Ｐゴシック" pitchFamily="34" charset="-128"/>
                <a:cs typeface="ヒラギノ角ゴ Pro W3" pitchFamily="-84" charset="-128"/>
              </a:rPr>
              <a:t>www.rotary.org/ja/peace-fellow-ali-reza-eshraghi-todays-iran</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4/25/2022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5</a:t>
            </a:fld>
            <a:endParaRPr lang="en-US" dirty="0"/>
          </a:p>
        </p:txBody>
      </p:sp>
    </p:spTree>
    <p:extLst>
      <p:ext uri="{BB962C8B-B14F-4D97-AF65-F5344CB8AC3E}">
        <p14:creationId xmlns:p14="http://schemas.microsoft.com/office/powerpoint/2010/main" xmlns="" val="138909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5071EAC-981D-4C78-9867-6C41E0B00014}" type="slidenum">
              <a:rPr kumimoji="1" lang="ja-JP" altLang="en-US" smtClean="0"/>
              <a:pPr/>
              <a:t>7</a:t>
            </a:fld>
            <a:endParaRPr kumimoji="1" lang="ja-JP" altLang="en-US"/>
          </a:p>
        </p:txBody>
      </p:sp>
    </p:spTree>
    <p:extLst>
      <p:ext uri="{BB962C8B-B14F-4D97-AF65-F5344CB8AC3E}">
        <p14:creationId xmlns:p14="http://schemas.microsoft.com/office/powerpoint/2010/main" xmlns="" val="36471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ja-JP" dirty="0">
                <a:latin typeface="MS Mincho"/>
                <a:cs typeface="MS Mincho"/>
              </a:rPr>
              <a:t>ロータリアンは</a:t>
            </a:r>
            <a:r>
              <a:rPr lang="ja-JP" altLang="en-US" dirty="0">
                <a:latin typeface="MS Mincho"/>
                <a:cs typeface="MS Mincho"/>
              </a:rPr>
              <a:t>次</a:t>
            </a:r>
            <a:r>
              <a:rPr lang="ja-JP" dirty="0">
                <a:latin typeface="MS Mincho"/>
                <a:cs typeface="MS Mincho"/>
              </a:rPr>
              <a:t>の方法で財団を支援しています。</a:t>
            </a:r>
          </a:p>
          <a:p>
            <a:pPr marL="465887" indent="-465887">
              <a:lnSpc>
                <a:spcPts val="1325"/>
              </a:lnSpc>
              <a:spcBef>
                <a:spcPts val="611"/>
              </a:spcBef>
            </a:pPr>
            <a:endParaRPr lang="ja-JP" dirty="0">
              <a:latin typeface="MS Mincho"/>
              <a:ea typeface="MS Mincho"/>
              <a:cs typeface="MS Mincho"/>
            </a:endParaRPr>
          </a:p>
          <a:p>
            <a:pPr marL="642924" lvl="1" indent="-177037">
              <a:lnSpc>
                <a:spcPts val="1325"/>
              </a:lnSpc>
              <a:spcBef>
                <a:spcPts val="611"/>
              </a:spcBef>
              <a:buFont typeface="Arial" pitchFamily="34" charset="0"/>
              <a:buChar char="•"/>
            </a:pPr>
            <a:r>
              <a:rPr lang="ja-JP" dirty="0">
                <a:latin typeface="MS Mincho"/>
                <a:cs typeface="MS Mincho"/>
              </a:rPr>
              <a:t>ポリオ撲滅活動のためのポリオプラス基金</a:t>
            </a:r>
          </a:p>
          <a:p>
            <a:pPr marL="642924" lvl="1" indent="-177037">
              <a:lnSpc>
                <a:spcPts val="1325"/>
              </a:lnSpc>
              <a:spcBef>
                <a:spcPts val="611"/>
              </a:spcBef>
              <a:buFont typeface="Arial" pitchFamily="34" charset="0"/>
              <a:buChar char="•"/>
            </a:pPr>
            <a:endParaRPr lang="ja-JP" dirty="0">
              <a:latin typeface="MS Mincho"/>
              <a:ea typeface="MS Mincho"/>
              <a:cs typeface="MS Mincho"/>
            </a:endParaRPr>
          </a:p>
          <a:p>
            <a:pPr marL="642924" lvl="1" indent="-177037">
              <a:lnSpc>
                <a:spcPts val="1325"/>
              </a:lnSpc>
              <a:spcBef>
                <a:spcPts val="611"/>
              </a:spcBef>
              <a:buFont typeface="Arial" pitchFamily="34" charset="0"/>
              <a:buChar char="•"/>
            </a:pPr>
            <a:r>
              <a:rPr lang="ja-JP" dirty="0">
                <a:latin typeface="MS Mincho"/>
                <a:cs typeface="MS Mincho"/>
              </a:rPr>
              <a:t>財団の補助金や活動の主な資金源である年次基金</a:t>
            </a:r>
          </a:p>
          <a:p>
            <a:pPr marL="642924" lvl="1" indent="-177037">
              <a:lnSpc>
                <a:spcPts val="1325"/>
              </a:lnSpc>
              <a:spcBef>
                <a:spcPts val="611"/>
              </a:spcBef>
              <a:buFont typeface="Arial" pitchFamily="34" charset="0"/>
              <a:buChar char="•"/>
            </a:pPr>
            <a:endParaRPr lang="ja-JP" dirty="0">
              <a:latin typeface="MS Mincho"/>
              <a:ea typeface="MS Mincho"/>
              <a:cs typeface="MS Mincho"/>
            </a:endParaRPr>
          </a:p>
          <a:p>
            <a:pPr marL="642924" lvl="1" indent="-177037">
              <a:lnSpc>
                <a:spcPts val="1325"/>
              </a:lnSpc>
              <a:spcBef>
                <a:spcPts val="611"/>
              </a:spcBef>
              <a:buFont typeface="Arial" pitchFamily="34" charset="0"/>
              <a:buChar char="•"/>
            </a:pPr>
            <a:r>
              <a:rPr lang="ja-JP" dirty="0">
                <a:latin typeface="MS Mincho"/>
                <a:cs typeface="MS Mincho"/>
              </a:rPr>
              <a:t>財団を恒久的に支える恒久基金</a:t>
            </a:r>
            <a:endParaRPr lang="ja-JP" dirty="0">
              <a:latin typeface="MS Mincho"/>
              <a:ea typeface="MS Mincho"/>
              <a:cs typeface="MS Mincho"/>
            </a:endParaRPr>
          </a:p>
          <a:p>
            <a:pPr marL="931774"/>
            <a:endParaRPr lang="ja-JP" dirty="0">
              <a:latin typeface="MS Mincho"/>
              <a:cs typeface="MS Minch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B0936-A299-40F2-A345-9E79BAA43F3C}"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 xmlns:p14="http://schemas.microsoft.com/office/powerpoint/2010/main" val="210091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ロータリー財団は例年、次年度の指針となる年次目標を立ててきました。しかし、今年度はもっと包括的な計画が立てられています。管理委員会は</a:t>
            </a:r>
            <a:r>
              <a:rPr kumimoji="1" lang="en-US" altLang="ja-JP" dirty="0"/>
              <a:t>2014</a:t>
            </a:r>
            <a:r>
              <a:rPr kumimoji="1" lang="ja-JP" altLang="en-US" dirty="0"/>
              <a:t>年</a:t>
            </a:r>
            <a:r>
              <a:rPr kumimoji="1" lang="en-US" altLang="ja-JP" dirty="0"/>
              <a:t>10</a:t>
            </a:r>
            <a:r>
              <a:rPr kumimoji="1" lang="ja-JP" altLang="en-US" dirty="0"/>
              <a:t>月の会合で、</a:t>
            </a:r>
            <a:r>
              <a:rPr kumimoji="1" lang="en-US" altLang="ja-JP" dirty="0"/>
              <a:t>RI</a:t>
            </a:r>
            <a:r>
              <a:rPr kumimoji="1" lang="ja-JP" altLang="en-US" dirty="0"/>
              <a:t>戦略計画の精神に則り、今後</a:t>
            </a:r>
            <a:r>
              <a:rPr kumimoji="1" lang="en-US" altLang="ja-JP" dirty="0"/>
              <a:t>3</a:t>
            </a:r>
            <a:r>
              <a:rPr kumimoji="1" lang="ja-JP" altLang="en-US" dirty="0"/>
              <a:t>年間の優先項目として以下の</a:t>
            </a:r>
            <a:r>
              <a:rPr kumimoji="1" lang="en-US" altLang="ja-JP" dirty="0"/>
              <a:t>4</a:t>
            </a:r>
            <a:r>
              <a:rPr kumimoji="1" lang="ja-JP" altLang="en-US" dirty="0"/>
              <a:t>項目を承認しました。</a:t>
            </a:r>
          </a:p>
          <a:p>
            <a:endParaRPr kumimoji="1" lang="ja-JP" altLang="en-US" dirty="0"/>
          </a:p>
          <a:p>
            <a:r>
              <a:rPr kumimoji="1" lang="en-US" altLang="ja-JP" dirty="0"/>
              <a:t>1. </a:t>
            </a:r>
            <a:r>
              <a:rPr kumimoji="1" lang="ja-JP" altLang="en-US" dirty="0"/>
              <a:t>永久にポリオを撲滅する</a:t>
            </a:r>
          </a:p>
          <a:p>
            <a:endParaRPr kumimoji="1" lang="ja-JP" altLang="en-US" dirty="0"/>
          </a:p>
          <a:p>
            <a:r>
              <a:rPr kumimoji="1" lang="en-US" altLang="ja-JP" dirty="0"/>
              <a:t>2. </a:t>
            </a:r>
            <a:r>
              <a:rPr kumimoji="1" lang="ja-JP" altLang="en-US" dirty="0"/>
              <a:t>ロータリー財団に対するロータリアンの知識、参加、寄付を向上させる</a:t>
            </a:r>
          </a:p>
          <a:p>
            <a:endParaRPr kumimoji="1" lang="ja-JP" altLang="en-US" dirty="0"/>
          </a:p>
          <a:p>
            <a:r>
              <a:rPr kumimoji="1" lang="en-US" altLang="ja-JP" dirty="0"/>
              <a:t>3. </a:t>
            </a:r>
            <a:r>
              <a:rPr kumimoji="1" lang="ja-JP" altLang="en-US" dirty="0"/>
              <a:t>財団の補助金と</a:t>
            </a:r>
            <a:r>
              <a:rPr kumimoji="1" lang="en-US" altLang="ja-JP" dirty="0"/>
              <a:t>6</a:t>
            </a:r>
            <a:r>
              <a:rPr kumimoji="1" lang="ja-JP" altLang="en-US" dirty="0" err="1"/>
              <a:t>つの</a:t>
            </a:r>
            <a:r>
              <a:rPr kumimoji="1" lang="ja-JP" altLang="en-US" dirty="0"/>
              <a:t>重点分野を通じて、ロータリーの人道的奉仕の質と影響を高める</a:t>
            </a:r>
          </a:p>
          <a:p>
            <a:endParaRPr kumimoji="1" lang="ja-JP" altLang="en-US" dirty="0"/>
          </a:p>
          <a:p>
            <a:r>
              <a:rPr kumimoji="1" lang="en-US" altLang="ja-JP" dirty="0"/>
              <a:t>4. </a:t>
            </a:r>
            <a:r>
              <a:rPr kumimoji="1" lang="ja-JP" altLang="en-US" dirty="0"/>
              <a:t>ポリオプラスにおける成果と「世界でよいこと」をしてきた</a:t>
            </a:r>
            <a:r>
              <a:rPr kumimoji="1" lang="en-US" altLang="ja-JP" dirty="0"/>
              <a:t>100</a:t>
            </a:r>
            <a:r>
              <a:rPr kumimoji="1" lang="ja-JP" altLang="en-US" dirty="0"/>
              <a:t>年の歴史に特に注目し、財団によるこれまでの実績に対するイメージと認識を高める</a:t>
            </a:r>
          </a:p>
          <a:p>
            <a:endParaRPr kumimoji="1" lang="ja-JP" altLang="en-US" dirty="0"/>
          </a:p>
          <a:p>
            <a:r>
              <a:rPr kumimoji="1" lang="ja-JP" altLang="en-US" dirty="0"/>
              <a:t>上記</a:t>
            </a:r>
            <a:r>
              <a:rPr kumimoji="1" lang="en-US" altLang="ja-JP" dirty="0"/>
              <a:t>4</a:t>
            </a:r>
            <a:r>
              <a:rPr kumimoji="1" lang="ja-JP" altLang="en-US" dirty="0" err="1"/>
              <a:t>つの優</a:t>
            </a:r>
            <a:r>
              <a:rPr kumimoji="1" lang="ja-JP" altLang="en-US" dirty="0"/>
              <a:t>先項目に加えて、管理委員会は、各項目ごとに測定可能な</a:t>
            </a:r>
            <a:r>
              <a:rPr kumimoji="1" lang="en-US" altLang="ja-JP" dirty="0"/>
              <a:t>4</a:t>
            </a:r>
            <a:r>
              <a:rPr kumimoji="1" lang="ja-JP" altLang="en-US" dirty="0" err="1"/>
              <a:t>つの</a:t>
            </a:r>
            <a:r>
              <a:rPr kumimoji="1" lang="ja-JP" altLang="en-US" dirty="0"/>
              <a:t>目標を承認しました。合計</a:t>
            </a:r>
            <a:r>
              <a:rPr kumimoji="1" lang="en-US" altLang="ja-JP" dirty="0"/>
              <a:t>16</a:t>
            </a:r>
            <a:r>
              <a:rPr kumimoji="1" lang="ja-JP" altLang="en-US" dirty="0"/>
              <a:t>の測定可能な目標は、私たちの取り組みを導くものであり、優先項目の達成状況に応じて毎年変更を加えることができます。今年度用に定められた目標は、財団として初めて、測定可能なものとなっています。</a:t>
            </a:r>
            <a:endParaRPr kumimoji="1" lang="en-US" altLang="ja-JP" dirty="0"/>
          </a:p>
          <a:p>
            <a:r>
              <a:rPr kumimoji="1" lang="ja-JP" altLang="en-US" dirty="0"/>
              <a:t>財団が測定可能な目標を定めたことは非常にタイミングの良いことでした。</a:t>
            </a:r>
            <a:r>
              <a:rPr kumimoji="1" lang="en-US" altLang="ja-JP" dirty="0"/>
              <a:t>K. R. </a:t>
            </a:r>
            <a:r>
              <a:rPr kumimoji="1" lang="ja-JP" altLang="en-US" dirty="0"/>
              <a:t>ラビンドラン</a:t>
            </a:r>
            <a:r>
              <a:rPr kumimoji="1" lang="en-US" altLang="ja-JP" dirty="0"/>
              <a:t>RI</a:t>
            </a:r>
            <a:r>
              <a:rPr kumimoji="1" lang="ja-JP" altLang="en-US" dirty="0"/>
              <a:t>会長は、ロータリアンリーダーの主要業績評価指標（</a:t>
            </a:r>
            <a:r>
              <a:rPr kumimoji="1" lang="en-US" altLang="ja-JP" dirty="0"/>
              <a:t>KPI</a:t>
            </a:r>
            <a:r>
              <a:rPr kumimoji="1" lang="ja-JP" altLang="en-US" dirty="0"/>
              <a:t>）を設定することを強く支持しています。また、この新しい測定可能な目標は、ロータリー財団地域コーディネーターと恒久基金／大口寄付アドバイザーの</a:t>
            </a:r>
            <a:r>
              <a:rPr kumimoji="1" lang="en-US" altLang="ja-JP" dirty="0"/>
              <a:t>KPI</a:t>
            </a:r>
            <a:r>
              <a:rPr kumimoji="1" lang="ja-JP" altLang="en-US" dirty="0"/>
              <a:t>を決める際の土台となりました。</a:t>
            </a:r>
            <a:r>
              <a:rPr kumimoji="1" lang="en-US" altLang="ja-JP" dirty="0"/>
              <a:t>KPI</a:t>
            </a:r>
            <a:r>
              <a:rPr kumimoji="1" lang="ja-JP" altLang="en-US" dirty="0"/>
              <a:t>はまだ実験的な試みであり、今後さらに練り上げていく必要がありますが、今後、長期的な視野をもって方向を見定めていくためのステップとなるものです。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5071EAC-981D-4C78-9867-6C41E0B00014}" type="slidenum">
              <a:rPr kumimoji="1" lang="ja-JP" altLang="en-US" smtClean="0"/>
              <a:pPr/>
              <a:t>9</a:t>
            </a:fld>
            <a:endParaRPr kumimoji="1" lang="ja-JP" altLang="en-US"/>
          </a:p>
        </p:txBody>
      </p:sp>
    </p:spTree>
    <p:extLst>
      <p:ext uri="{BB962C8B-B14F-4D97-AF65-F5344CB8AC3E}">
        <p14:creationId xmlns:p14="http://schemas.microsoft.com/office/powerpoint/2010/main" xmlns="" val="67087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pPr/>
              <a:t>10</a:t>
            </a:fld>
            <a:endParaRPr lang="en-US" dirty="0"/>
          </a:p>
        </p:txBody>
      </p:sp>
    </p:spTree>
    <p:extLst>
      <p:ext uri="{BB962C8B-B14F-4D97-AF65-F5344CB8AC3E}">
        <p14:creationId xmlns="" xmlns:p14="http://schemas.microsoft.com/office/powerpoint/2010/main" val="168356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1445" fontAlgn="base">
              <a:spcBef>
                <a:spcPct val="0"/>
              </a:spcBef>
              <a:spcAft>
                <a:spcPct val="0"/>
              </a:spcAft>
              <a:defRPr/>
            </a:pPr>
            <a:fld id="{BA5C1D08-EF3E-4936-BF76-D02FBBBEA65D}" type="slidenum">
              <a:rPr lang="ja-JP" altLang="en-US" smtClean="0">
                <a:solidFill>
                  <a:srgbClr val="000000"/>
                </a:solidFill>
                <a:latin typeface="Arial" charset="0"/>
                <a:ea typeface="ＭＳ Ｐゴシック" panose="020B0600070205080204" pitchFamily="50" charset="-128"/>
                <a:cs typeface="Arial" charset="0"/>
              </a:rPr>
              <a:pPr defTabSz="931445" fontAlgn="base">
                <a:spcBef>
                  <a:spcPct val="0"/>
                </a:spcBef>
                <a:spcAft>
                  <a:spcPct val="0"/>
                </a:spcAft>
                <a:defRPr/>
              </a:pPr>
              <a:t>11</a:t>
            </a:fld>
            <a:endParaRPr lang="ja-JP" altLang="en-US" dirty="0">
              <a:solidFill>
                <a:srgbClr val="000000"/>
              </a:solidFill>
              <a:latin typeface="Arial" charset="0"/>
              <a:ea typeface="ＭＳ Ｐゴシック" panose="020B0600070205080204" pitchFamily="50" charset="-128"/>
              <a:cs typeface="Arial" charset="0"/>
            </a:endParaRPr>
          </a:p>
        </p:txBody>
      </p:sp>
    </p:spTree>
    <p:extLst>
      <p:ext uri="{BB962C8B-B14F-4D97-AF65-F5344CB8AC3E}">
        <p14:creationId xmlns:p14="http://schemas.microsoft.com/office/powerpoint/2010/main" xmlns="" val="306450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itchFamily="34" charset="0"/>
                <a:ea typeface="ＭＳ Ｐゴシック" pitchFamily="34" charset="-128"/>
                <a:cs typeface="ヒラギノ角ゴ Pro W3" pitchFamily="-84" charset="-128"/>
              </a:rPr>
              <a:t>私たちは、財団を通じて奉仕の喜びを知ることができます。財団には、会員だけでなく、学友や友人も、地域社会のためによいことをし、人びとの生活に重要な変化をもたらせる多くの機会があります。</a:t>
            </a:r>
            <a:endParaRPr lang="en-US" altLang="en-US" dirty="0" smtClean="0">
              <a:latin typeface="Arial" pitchFamily="34" charset="0"/>
              <a:ea typeface="ＭＳ Ｐゴシック" pitchFamily="34" charset="-128"/>
              <a:cs typeface="ヒラギノ角ゴ Pro W3" pitchFamily="-84" charset="-128"/>
            </a:endParaRPr>
          </a:p>
          <a:p>
            <a:endParaRPr lang="en-US" altLang="en-US" dirty="0" smtClean="0">
              <a:latin typeface="Arial" pitchFamily="34" charset="0"/>
              <a:ea typeface="ＭＳ Ｐゴシック" pitchFamily="34" charset="-128"/>
              <a:cs typeface="ヒラギノ角ゴ Pro W3" pitchFamily="-84" charset="-128"/>
            </a:endParaRPr>
          </a:p>
          <a:p>
            <a:r>
              <a:rPr lang="ja-JP" altLang="en-US" dirty="0" smtClean="0">
                <a:latin typeface="Arial" pitchFamily="34" charset="0"/>
                <a:ea typeface="ＭＳ Ｐゴシック" pitchFamily="34" charset="-128"/>
                <a:cs typeface="ヒラギノ角ゴ Pro W3" pitchFamily="-84" charset="-128"/>
              </a:rPr>
              <a:t>世界に変化をもたらす団体としてのロータリーの定評も、財団の堅実な管理運営体制があるからです。</a:t>
            </a:r>
            <a:endParaRPr lang="en-US" altLang="en-US" dirty="0" smtClean="0">
              <a:latin typeface="Arial" pitchFamily="34" charset="0"/>
              <a:ea typeface="ＭＳ Ｐゴシック" pitchFamily="34" charset="-128"/>
              <a:cs typeface="ヒラギノ角ゴ Pro W3" pitchFamily="-84" charset="-128"/>
            </a:endParaRPr>
          </a:p>
          <a:p>
            <a:endParaRPr lang="en-US" altLang="en-US" dirty="0" smtClean="0">
              <a:latin typeface="Arial" pitchFamily="34" charset="0"/>
              <a:ea typeface="ＭＳ Ｐゴシック" pitchFamily="34" charset="-128"/>
              <a:cs typeface="ヒラギノ角ゴ Pro W3" pitchFamily="-84" charset="-128"/>
            </a:endParaRPr>
          </a:p>
          <a:p>
            <a:r>
              <a:rPr lang="ja-JP" altLang="en-US" dirty="0" smtClean="0">
                <a:latin typeface="Arial" pitchFamily="34" charset="0"/>
                <a:ea typeface="ＭＳ Ｐゴシック" pitchFamily="34" charset="-128"/>
                <a:cs typeface="ヒラギノ角ゴ Pro W3" pitchFamily="-84" charset="-128"/>
              </a:rPr>
              <a:t>変化をもたらす方法として、次のような方法をぜひご検討ください。</a:t>
            </a:r>
            <a:endParaRPr lang="en-US" altLang="en-US" dirty="0" smtClean="0">
              <a:latin typeface="Arial" pitchFamily="34" charset="0"/>
              <a:ea typeface="ＭＳ Ｐゴシック" pitchFamily="34" charset="-128"/>
              <a:cs typeface="ヒラギノ角ゴ Pro W3" pitchFamily="-84" charset="-128"/>
            </a:endParaRPr>
          </a:p>
          <a:p>
            <a:pPr marL="172702" indent="-172702">
              <a:buFont typeface="Arial" panose="020B0604020202020204" pitchFamily="34" charset="0"/>
              <a:buChar char="•"/>
            </a:pPr>
            <a:r>
              <a:rPr lang="ja-JP" altLang="en-US" dirty="0" smtClean="0">
                <a:latin typeface="Arial" pitchFamily="34" charset="0"/>
                <a:ea typeface="ＭＳ Ｐゴシック" pitchFamily="34" charset="-128"/>
                <a:cs typeface="ヒラギノ角ゴ Pro W3" pitchFamily="-84" charset="-128"/>
              </a:rPr>
              <a:t>海外のパートナークラブ（姉妹クラブ）と協力して、重点分野に該当するグローバル補助金プロジェクトを実施</a:t>
            </a:r>
            <a:endParaRPr lang="en-US" altLang="ja-JP" dirty="0" smtClean="0">
              <a:latin typeface="Arial" pitchFamily="34" charset="0"/>
              <a:ea typeface="ＭＳ Ｐゴシック" pitchFamily="34" charset="-128"/>
              <a:cs typeface="ヒラギノ角ゴ Pro W3" pitchFamily="-84" charset="-128"/>
            </a:endParaRPr>
          </a:p>
          <a:p>
            <a:pPr marL="172702" indent="-172702">
              <a:buFont typeface="Arial" panose="020B0604020202020204" pitchFamily="34" charset="0"/>
              <a:buChar char="•"/>
            </a:pPr>
            <a:r>
              <a:rPr lang="ja-JP" altLang="en-US" dirty="0" smtClean="0">
                <a:latin typeface="Arial" pitchFamily="34" charset="0"/>
                <a:ea typeface="ＭＳ Ｐゴシック" pitchFamily="34" charset="-128"/>
                <a:cs typeface="ヒラギノ角ゴ Pro W3" pitchFamily="-84" charset="-128"/>
              </a:rPr>
              <a:t>クラブまたは地区が実施する補助金プロジェクトを支援、または積極的に参加</a:t>
            </a:r>
            <a:endParaRPr lang="en-US" altLang="ja-JP" dirty="0" smtClean="0">
              <a:latin typeface="Arial" pitchFamily="34" charset="0"/>
              <a:ea typeface="ＭＳ Ｐゴシック" pitchFamily="34" charset="-128"/>
              <a:cs typeface="ヒラギノ角ゴ Pro W3" pitchFamily="-84" charset="-128"/>
            </a:endParaRPr>
          </a:p>
          <a:p>
            <a:pPr marL="172702" indent="-172702">
              <a:buFont typeface="Arial" panose="020B0604020202020204" pitchFamily="34" charset="0"/>
              <a:buChar char="•"/>
            </a:pPr>
            <a:r>
              <a:rPr lang="ja-JP" altLang="en-US" dirty="0" smtClean="0">
                <a:latin typeface="Arial" pitchFamily="34" charset="0"/>
                <a:ea typeface="ＭＳ Ｐゴシック" pitchFamily="34" charset="-128"/>
                <a:cs typeface="ヒラギノ角ゴ Pro W3" pitchFamily="-84" charset="-128"/>
              </a:rPr>
              <a:t>これからもずっと世界でよいことを続けていけるよう財団に寄付</a:t>
            </a:r>
            <a:endParaRPr lang="en-US" altLang="en-US" dirty="0" smtClean="0">
              <a:latin typeface="Arial" pitchFamily="34" charset="0"/>
              <a:ea typeface="ＭＳ Ｐゴシック" pitchFamily="34" charset="-128"/>
              <a:cs typeface="ヒラギノ角ゴ Pro W3" pitchFamily="-84" charset="-128"/>
            </a:endParaRPr>
          </a:p>
          <a:p>
            <a:endParaRPr lang="en-US" dirty="0" smtClean="0"/>
          </a:p>
          <a:p>
            <a:r>
              <a:rPr lang="ja-JP" altLang="en-US" dirty="0" smtClean="0"/>
              <a:t>ロータリーを通じて、これからも変化をもたらしていきましょう。</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4/25/2022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15</a:t>
            </a:fld>
            <a:endParaRPr lang="en-US" dirty="0"/>
          </a:p>
        </p:txBody>
      </p:sp>
    </p:spTree>
    <p:extLst>
      <p:ext uri="{BB962C8B-B14F-4D97-AF65-F5344CB8AC3E}">
        <p14:creationId xmlns="" xmlns:p14="http://schemas.microsoft.com/office/powerpoint/2010/main" val="372319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720726" y="776289"/>
            <a:ext cx="10750549" cy="1470025"/>
          </a:xfrm>
        </p:spPr>
        <p:txBody>
          <a:bodyPr anchor="b">
            <a:normAutofit/>
          </a:bodyPr>
          <a:lstStyle>
            <a:lvl1pPr algn="r">
              <a:defRPr sz="4400"/>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1828800" y="6012657"/>
            <a:ext cx="7721600" cy="365125"/>
          </a:xfrm>
        </p:spPr>
        <p:txBody>
          <a:bodyPr tIns="0" bIns="0" anchor="t"/>
          <a:lstStyle>
            <a:lvl1pPr algn="r">
              <a:defRPr sz="1000"/>
            </a:lvl1pPr>
          </a:lstStyle>
          <a:p>
            <a:fld id="{1FA2BCFB-2A9E-4540-A25E-D000F8DA0303}" type="datetimeFigureOut">
              <a:rPr kumimoji="1" lang="ja-JP" altLang="en-US" smtClean="0"/>
              <a:pPr/>
              <a:t>2022/4/25</a:t>
            </a:fld>
            <a:endParaRPr kumimoji="1" lang="ja-JP" altLang="en-US"/>
          </a:p>
        </p:txBody>
      </p:sp>
      <p:sp>
        <p:nvSpPr>
          <p:cNvPr id="17" name="フッター プレースホルダ 16"/>
          <p:cNvSpPr>
            <a:spLocks noGrp="1"/>
          </p:cNvSpPr>
          <p:nvPr>
            <p:ph type="ftr" sz="quarter" idx="11"/>
          </p:nvPr>
        </p:nvSpPr>
        <p:spPr>
          <a:xfrm>
            <a:off x="1828800" y="5650705"/>
            <a:ext cx="7721600" cy="365125"/>
          </a:xfrm>
        </p:spPr>
        <p:txBody>
          <a:bodyPr tIns="0" bIns="0" anchor="b"/>
          <a:lstStyle>
            <a:lvl1pPr algn="r">
              <a:defRPr sz="1100"/>
            </a:lvl1pPr>
          </a:lstStyle>
          <a:p>
            <a:endParaRPr kumimoji="1" lang="ja-JP" altLang="en-US"/>
          </a:p>
        </p:txBody>
      </p:sp>
      <p:sp>
        <p:nvSpPr>
          <p:cNvPr id="29" name="スライド番号プレースホルダ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1FA2BCFB-2A9E-4540-A25E-D000F8DA0303}" type="datetimeFigureOut">
              <a:rPr kumimoji="1" lang="ja-JP" altLang="en-US" smtClean="0"/>
              <a:pPr/>
              <a:t>2022/4/25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042400" y="381000"/>
            <a:ext cx="2540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609600" y="381000"/>
            <a:ext cx="83312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1FA2BCFB-2A9E-4540-A25E-D000F8DA0303}" type="datetimeFigureOut">
              <a:rPr kumimoji="1" lang="ja-JP" altLang="en-US" smtClean="0"/>
              <a:pPr/>
              <a:t>2022/4/25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424538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 xmlns:p14="http://schemas.microsoft.com/office/powerpoint/2010/main" val="16685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Rectangle 3"/>
          <p:cNvSpPr/>
          <p:nvPr userDrawn="1"/>
        </p:nvSpPr>
        <p:spPr>
          <a:xfrm>
            <a:off x="0" y="0"/>
            <a:ext cx="12192000" cy="6858000"/>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 xmlns:p14="http://schemas.microsoft.com/office/powerpoint/2010/main" val="30802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xmlns="" id="{9A633E9E-2A95-4274-8C9E-B12F3C8F05DB}"/>
              </a:ext>
            </a:extLst>
          </p:cNvPr>
          <p:cNvSpPr>
            <a:spLocks noGrp="1"/>
          </p:cNvSpPr>
          <p:nvPr>
            <p:ph idx="1"/>
          </p:nvPr>
        </p:nvSpPr>
        <p:spPr>
          <a:xfrm>
            <a:off x="381001"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xmlns=""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xmlns="" id="{CE2B2F9D-68E3-43FB-86DA-500515AC8355}"/>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&lt;#&gt;</a:t>
            </a:fld>
            <a:endParaRPr lang="en-US" dirty="0"/>
          </a:p>
        </p:txBody>
      </p:sp>
    </p:spTree>
    <p:extLst>
      <p:ext uri="{BB962C8B-B14F-4D97-AF65-F5344CB8AC3E}">
        <p14:creationId xmlns="" xmlns:p14="http://schemas.microsoft.com/office/powerpoint/2010/main" val="195969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609601" y="1606712"/>
            <a:ext cx="544541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 xmlns:p14="http://schemas.microsoft.com/office/powerpoint/2010/main" val="31001417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xmlns="" val="3176827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609601" y="1600201"/>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3370179" y="1606712"/>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xmlns="" val="228462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609601" y="1606712"/>
            <a:ext cx="544541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xmlns="" val="288984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67494"/>
            <a:ext cx="10972800" cy="1399032"/>
          </a:xfrm>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a:xfrm>
            <a:off x="609600" y="1882808"/>
            <a:ext cx="10972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6388608" y="6480048"/>
            <a:ext cx="2844800" cy="301752"/>
          </a:xfrm>
        </p:spPr>
        <p:txBody>
          <a:bodyPr/>
          <a:lstStyle/>
          <a:p>
            <a:fld id="{1FA2BCFB-2A9E-4540-A25E-D000F8DA0303}" type="datetimeFigureOut">
              <a:rPr kumimoji="1" lang="ja-JP" altLang="en-US" smtClean="0"/>
              <a:pPr/>
              <a:t>2022/4/25</a:t>
            </a:fld>
            <a:endParaRPr kumimoji="1" lang="ja-JP" altLang="en-US"/>
          </a:p>
        </p:txBody>
      </p:sp>
      <p:sp>
        <p:nvSpPr>
          <p:cNvPr id="5" name="フッター プレースホルダ 4"/>
          <p:cNvSpPr>
            <a:spLocks noGrp="1"/>
          </p:cNvSpPr>
          <p:nvPr>
            <p:ph type="ftr" sz="quarter" idx="11"/>
          </p:nvPr>
        </p:nvSpPr>
        <p:spPr>
          <a:xfrm>
            <a:off x="609600" y="6480970"/>
            <a:ext cx="5680075" cy="300831"/>
          </a:xfr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&lt;#&gt;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xmlns="" val="366191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xmlns="" val="1628069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xmlns="" val="353956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xmlns="" val="282141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xmlns="" val="414394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srgbClr val="FFFFFF"/>
              </a:solidFill>
              <a:ea typeface="ヒラギノ角ゴ Pro W3" pitchFamily="-84" charset="-128"/>
            </a:endParaRPr>
          </a:p>
        </p:txBody>
      </p:sp>
      <p:sp>
        <p:nvSpPr>
          <p:cNvPr id="5" name="Rectangle 5"/>
          <p:cNvSpPr/>
          <p:nvPr userDrawn="1"/>
        </p:nvSpPr>
        <p:spPr>
          <a:xfrm>
            <a:off x="-101600" y="457200"/>
            <a:ext cx="123952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kumimoji="0"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34034988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1939053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225180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293281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241725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9" name="直角三角形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二等辺三角形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付プレースホルダ 3"/>
          <p:cNvSpPr>
            <a:spLocks noGrp="1"/>
          </p:cNvSpPr>
          <p:nvPr>
            <p:ph type="dt" sz="half" idx="10"/>
          </p:nvPr>
        </p:nvSpPr>
        <p:spPr>
          <a:xfrm>
            <a:off x="9274176" y="6477000"/>
            <a:ext cx="2844800" cy="304800"/>
          </a:xfrm>
        </p:spPr>
        <p:txBody>
          <a:bodyPr/>
          <a:lstStyle/>
          <a:p>
            <a:fld id="{1FA2BCFB-2A9E-4540-A25E-D000F8DA0303}" type="datetimeFigureOut">
              <a:rPr kumimoji="1" lang="ja-JP" altLang="en-US" smtClean="0"/>
              <a:pPr/>
              <a:t>2022/4/25</a:t>
            </a:fld>
            <a:endParaRPr kumimoji="1" lang="ja-JP" altLang="en-US"/>
          </a:p>
        </p:txBody>
      </p:sp>
      <p:sp>
        <p:nvSpPr>
          <p:cNvPr id="5" name="フッター プレースホルダ 4"/>
          <p:cNvSpPr>
            <a:spLocks noGrp="1"/>
          </p:cNvSpPr>
          <p:nvPr>
            <p:ph type="ftr" sz="quarter" idx="11"/>
          </p:nvPr>
        </p:nvSpPr>
        <p:spPr>
          <a:xfrm>
            <a:off x="3492501" y="6480970"/>
            <a:ext cx="5680075" cy="300831"/>
          </a:xfrm>
        </p:spPr>
        <p:txBody>
          <a:bodyPr/>
          <a:lstStyle/>
          <a:p>
            <a:endParaRPr kumimoji="1" lang="ja-JP" altLang="en-US"/>
          </a:p>
        </p:txBody>
      </p:sp>
      <p:sp>
        <p:nvSpPr>
          <p:cNvPr id="6" name="スライド番号プレースホルダ 5"/>
          <p:cNvSpPr>
            <a:spLocks noGrp="1"/>
          </p:cNvSpPr>
          <p:nvPr>
            <p:ph type="sldNum" sz="quarter" idx="12"/>
          </p:nvPr>
        </p:nvSpPr>
        <p:spPr>
          <a:xfrm>
            <a:off x="11268075" y="809625"/>
            <a:ext cx="670560" cy="300831"/>
          </a:xfrm>
        </p:spPr>
        <p:txBody>
          <a:bodyPr/>
          <a:lstStyle/>
          <a:p>
            <a:fld id="{2CEDA5C6-A37C-3F4C-A8EC-BD2AD1A1A4A6}" type="slidenum">
              <a:rPr kumimoji="1" lang="ja-JP" altLang="en-US" smtClean="0"/>
              <a:pPr/>
              <a:t>&lt;#&gt;</a:t>
            </a:fld>
            <a:endParaRPr kumimoji="1" lang="ja-JP" altLang="en-US"/>
          </a:p>
        </p:txBody>
      </p:sp>
      <p:cxnSp>
        <p:nvCxnSpPr>
          <p:cNvPr id="11" name="直線コネクタ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1730617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09600" y="3505200"/>
            <a:ext cx="115824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xmlns="" val="202119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6388608" y="6480969"/>
            <a:ext cx="2844800" cy="301752"/>
          </a:xfrm>
        </p:spPr>
        <p:txBody>
          <a:bodyPr/>
          <a:lstStyle/>
          <a:p>
            <a:fld id="{1FA2BCFB-2A9E-4540-A25E-D000F8DA0303}" type="datetimeFigureOut">
              <a:rPr kumimoji="1" lang="ja-JP" altLang="en-US" smtClean="0"/>
              <a:pPr/>
              <a:t>2022/4/25</a:t>
            </a:fld>
            <a:endParaRPr kumimoji="1" lang="ja-JP" altLang="en-US"/>
          </a:p>
        </p:txBody>
      </p:sp>
      <p:sp>
        <p:nvSpPr>
          <p:cNvPr id="6" name="フッター プレースホルダ 5"/>
          <p:cNvSpPr>
            <a:spLocks noGrp="1"/>
          </p:cNvSpPr>
          <p:nvPr>
            <p:ph type="ftr" sz="quarter" idx="11"/>
          </p:nvPr>
        </p:nvSpPr>
        <p:spPr>
          <a:xfrm>
            <a:off x="609600" y="6480969"/>
            <a:ext cx="5680075" cy="301752"/>
          </a:xfrm>
        </p:spPr>
        <p:txBody>
          <a:bodyPr/>
          <a:lstStyle/>
          <a:p>
            <a:endParaRPr kumimoji="1" lang="ja-JP" altLang="en-US"/>
          </a:p>
        </p:txBody>
      </p:sp>
      <p:sp>
        <p:nvSpPr>
          <p:cNvPr id="7" name="スライド番号プレースホルダ 6"/>
          <p:cNvSpPr>
            <a:spLocks noGrp="1"/>
          </p:cNvSpPr>
          <p:nvPr>
            <p:ph type="sldNum" sz="quarter" idx="12"/>
          </p:nvPr>
        </p:nvSpPr>
        <p:spPr>
          <a:xfrm>
            <a:off x="10119360" y="6480969"/>
            <a:ext cx="670560" cy="301752"/>
          </a:xfrm>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a:xfrm>
            <a:off x="6388608" y="6480969"/>
            <a:ext cx="2840736" cy="301752"/>
          </a:xfrm>
        </p:spPr>
        <p:txBody>
          <a:bodyPr/>
          <a:lstStyle/>
          <a:p>
            <a:fld id="{1FA2BCFB-2A9E-4540-A25E-D000F8DA0303}" type="datetimeFigureOut">
              <a:rPr kumimoji="1" lang="ja-JP" altLang="en-US" smtClean="0"/>
              <a:pPr/>
              <a:t>2022/4/25</a:t>
            </a:fld>
            <a:endParaRPr kumimoji="1" lang="ja-JP" altLang="en-US"/>
          </a:p>
        </p:txBody>
      </p:sp>
      <p:sp>
        <p:nvSpPr>
          <p:cNvPr id="8" name="フッター プレースホルダ 7"/>
          <p:cNvSpPr>
            <a:spLocks noGrp="1"/>
          </p:cNvSpPr>
          <p:nvPr>
            <p:ph type="ftr" sz="quarter" idx="11"/>
          </p:nvPr>
        </p:nvSpPr>
        <p:spPr>
          <a:xfrm>
            <a:off x="609600" y="6480969"/>
            <a:ext cx="5681472" cy="301752"/>
          </a:xfrm>
        </p:spPr>
        <p:txBody>
          <a:bodyPr/>
          <a:lstStyle/>
          <a:p>
            <a:endParaRPr kumimoji="1" lang="ja-JP" altLang="en-US"/>
          </a:p>
        </p:txBody>
      </p:sp>
      <p:sp>
        <p:nvSpPr>
          <p:cNvPr id="9" name="スライド番号プレースホルダ 8"/>
          <p:cNvSpPr>
            <a:spLocks noGrp="1"/>
          </p:cNvSpPr>
          <p:nvPr>
            <p:ph type="sldNum" sz="quarter" idx="12"/>
          </p:nvPr>
        </p:nvSpPr>
        <p:spPr>
          <a:xfrm>
            <a:off x="10119360" y="6483096"/>
            <a:ext cx="670560" cy="301752"/>
          </a:xfrm>
        </p:spPr>
        <p:txBody>
          <a:bodyPr/>
          <a:lstStyle>
            <a:lvl1pPr algn="ctr">
              <a:defRPr/>
            </a:lvl1pPr>
          </a:lstStyle>
          <a:p>
            <a:fld id="{2CEDA5C6-A37C-3F4C-A8EC-BD2AD1A1A4A6}"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p:txBody>
          <a:bodyPr/>
          <a:lstStyle/>
          <a:p>
            <a:fld id="{1FA2BCFB-2A9E-4540-A25E-D000F8DA0303}" type="datetimeFigureOut">
              <a:rPr kumimoji="1" lang="ja-JP" altLang="en-US" smtClean="0"/>
              <a:pPr/>
              <a:t>2022/4/25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6388608" y="6480969"/>
            <a:ext cx="2844800" cy="301752"/>
          </a:xfrm>
        </p:spPr>
        <p:txBody>
          <a:bodyPr/>
          <a:lstStyle/>
          <a:p>
            <a:fld id="{1FA2BCFB-2A9E-4540-A25E-D000F8DA0303}" type="datetimeFigureOut">
              <a:rPr kumimoji="1" lang="ja-JP" altLang="en-US" smtClean="0"/>
              <a:pPr/>
              <a:t>2022/4/25</a:t>
            </a:fld>
            <a:endParaRPr kumimoji="1" lang="ja-JP" altLang="en-US"/>
          </a:p>
        </p:txBody>
      </p:sp>
      <p:sp>
        <p:nvSpPr>
          <p:cNvPr id="3" name="フッター プレースホルダ 2"/>
          <p:cNvSpPr>
            <a:spLocks noGrp="1"/>
          </p:cNvSpPr>
          <p:nvPr>
            <p:ph type="ftr" sz="quarter" idx="11"/>
          </p:nvPr>
        </p:nvSpPr>
        <p:spPr>
          <a:xfrm>
            <a:off x="609600" y="6481891"/>
            <a:ext cx="5680075" cy="300831"/>
          </a:xfrm>
        </p:spPr>
        <p:txBody>
          <a:bodyPr/>
          <a:lstStyle/>
          <a:p>
            <a:endParaRPr kumimoji="1" lang="ja-JP" altLang="en-US"/>
          </a:p>
        </p:txBody>
      </p:sp>
      <p:sp>
        <p:nvSpPr>
          <p:cNvPr id="4" name="スライド番号プレースホルダ 3"/>
          <p:cNvSpPr>
            <a:spLocks noGrp="1"/>
          </p:cNvSpPr>
          <p:nvPr>
            <p:ph type="sldNum" sz="quarter" idx="12"/>
          </p:nvPr>
        </p:nvSpPr>
        <p:spPr>
          <a:xfrm>
            <a:off x="10119360" y="6480969"/>
            <a:ext cx="670560" cy="301752"/>
          </a:xfrm>
        </p:spPr>
        <p:txBody>
          <a:bodyPr/>
          <a:lstStyle/>
          <a:p>
            <a:fld id="{2CEDA5C6-A37C-3F4C-A8EC-BD2AD1A1A4A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8371968" y="6556248"/>
            <a:ext cx="2844800" cy="301752"/>
          </a:xfrm>
        </p:spPr>
        <p:txBody>
          <a:bodyPr/>
          <a:lstStyle>
            <a:lvl1pPr>
              <a:defRPr sz="900"/>
            </a:lvl1pPr>
          </a:lstStyle>
          <a:p>
            <a:fld id="{1FA2BCFB-2A9E-4540-A25E-D000F8DA0303}" type="datetimeFigureOut">
              <a:rPr kumimoji="1" lang="ja-JP" altLang="en-US" smtClean="0"/>
              <a:pPr/>
              <a:t>2022/4/25</a:t>
            </a:fld>
            <a:endParaRPr kumimoji="1" lang="ja-JP" altLang="en-US"/>
          </a:p>
        </p:txBody>
      </p:sp>
      <p:sp>
        <p:nvSpPr>
          <p:cNvPr id="6" name="フッター プレースホルダ 5"/>
          <p:cNvSpPr>
            <a:spLocks noGrp="1"/>
          </p:cNvSpPr>
          <p:nvPr>
            <p:ph type="ftr" sz="quarter" idx="11"/>
          </p:nvPr>
        </p:nvSpPr>
        <p:spPr>
          <a:xfrm>
            <a:off x="1514475" y="6556248"/>
            <a:ext cx="6857493"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11214101" y="6556248"/>
            <a:ext cx="670560" cy="301752"/>
          </a:xfrm>
        </p:spPr>
        <p:txBody>
          <a:bodyPr/>
          <a:lstStyle>
            <a:lvl1pPr>
              <a:defRPr sz="900"/>
            </a:lvl1pPr>
          </a:lstStyle>
          <a:p>
            <a:fld id="{2CEDA5C6-A37C-3F4C-A8EC-BD2AD1A1A4A6}"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a:xfrm>
            <a:off x="8144256" y="6556248"/>
            <a:ext cx="2804160" cy="301752"/>
          </a:xfrm>
        </p:spPr>
        <p:txBody>
          <a:bodyPr/>
          <a:lstStyle>
            <a:lvl1pPr>
              <a:defRPr sz="900"/>
            </a:lvl1pPr>
          </a:lstStyle>
          <a:p>
            <a:fld id="{1FA2BCFB-2A9E-4540-A25E-D000F8DA0303}" type="datetimeFigureOut">
              <a:rPr kumimoji="1" lang="ja-JP" altLang="en-US" smtClean="0"/>
              <a:pPr/>
              <a:t>2022/4/25</a:t>
            </a:fld>
            <a:endParaRPr kumimoji="1" lang="ja-JP" altLang="en-US"/>
          </a:p>
        </p:txBody>
      </p:sp>
      <p:sp>
        <p:nvSpPr>
          <p:cNvPr id="6" name="フッター プレースホルダ 5"/>
          <p:cNvSpPr>
            <a:spLocks noGrp="1"/>
          </p:cNvSpPr>
          <p:nvPr>
            <p:ph type="ftr" sz="quarter" idx="11"/>
          </p:nvPr>
        </p:nvSpPr>
        <p:spPr>
          <a:xfrm>
            <a:off x="1560576" y="6557169"/>
            <a:ext cx="6597429"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10956256" y="6556248"/>
            <a:ext cx="487680" cy="301752"/>
          </a:xfrm>
        </p:spPr>
        <p:txBody>
          <a:bodyPr/>
          <a:lstStyle>
            <a:lvl1pPr algn="ctr">
              <a:defRPr sz="900"/>
            </a:lvl1pPr>
          </a:lstStyle>
          <a:p>
            <a:fld id="{2CEDA5C6-A37C-3F4C-A8EC-BD2AD1A1A4A6}"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コネクタ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609600" y="267494"/>
            <a:ext cx="10972800" cy="1399032"/>
          </a:xfrm>
          <a:prstGeom prst="rect">
            <a:avLst/>
          </a:prstGeom>
        </p:spPr>
        <p:txBody>
          <a:bodyPr vert="horz"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1FA2BCFB-2A9E-4540-A25E-D000F8DA0303}" type="datetimeFigureOut">
              <a:rPr kumimoji="1" lang="ja-JP" altLang="en-US" smtClean="0"/>
              <a:pPr/>
              <a:t>2022/4/25</a:t>
            </a:fld>
            <a:endParaRPr kumimoji="1" lang="ja-JP" altLang="en-US"/>
          </a:p>
        </p:txBody>
      </p:sp>
      <p:sp>
        <p:nvSpPr>
          <p:cNvPr id="3" name="フッター プレースホルダ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kumimoji="1" lang="ja-JP" altLang="en-US"/>
          </a:p>
        </p:txBody>
      </p:sp>
      <p:sp>
        <p:nvSpPr>
          <p:cNvPr id="23" name="スライド番号プレースホルダ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2CEDA5C6-A37C-3F4C-A8EC-BD2AD1A1A4A6}"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50" r:id="rId13"/>
    <p:sldLayoutId id="2147483751" r:id="rId14"/>
    <p:sldLayoutId id="2147483752" r:id="rId15"/>
    <p:sldLayoutId id="2147483753" r:id="rId16"/>
  </p:sldLayoutIdLst>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&lt;#&gt;</a:t>
            </a:fld>
            <a:endParaRPr lang="en-US" dirty="0"/>
          </a:p>
        </p:txBody>
      </p:sp>
      <p:pic>
        <p:nvPicPr>
          <p:cNvPr id="11" name="Picture 10" descr="TRF100_lockup_R.png"/>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xmlns="" val="33460311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4.xml"/><Relationship Id="rId7"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3E678F72-B7E1-CD42-A2A4-390A24B73CCD}"/>
              </a:ext>
            </a:extLst>
          </p:cNvPr>
          <p:cNvPicPr preferRelativeResize="0">
            <a:picLocks noChangeAspect="1"/>
          </p:cNvPicPr>
          <p:nvPr/>
        </p:nvPicPr>
        <p:blipFill rotWithShape="1">
          <a:blip r:embed="rId2"/>
          <a:srcRect t="28296"/>
          <a:stretch/>
        </p:blipFill>
        <p:spPr>
          <a:xfrm>
            <a:off x="0" y="-11878"/>
            <a:ext cx="12192000" cy="6869878"/>
          </a:xfrm>
          <a:prstGeom prst="rect">
            <a:avLst/>
          </a:prstGeom>
        </p:spPr>
      </p:pic>
      <p:sp>
        <p:nvSpPr>
          <p:cNvPr id="9" name="タイトル 1">
            <a:extLst>
              <a:ext uri="{FF2B5EF4-FFF2-40B4-BE49-F238E27FC236}">
                <a16:creationId xmlns:a16="http://schemas.microsoft.com/office/drawing/2014/main" xmlns="" id="{DF928CAA-0E10-CA40-B1DA-F1D9B1DE1313}"/>
              </a:ext>
            </a:extLst>
          </p:cNvPr>
          <p:cNvSpPr txBox="1">
            <a:spLocks/>
          </p:cNvSpPr>
          <p:nvPr/>
        </p:nvSpPr>
        <p:spPr>
          <a:xfrm>
            <a:off x="2613720" y="638389"/>
            <a:ext cx="6964558" cy="885949"/>
          </a:xfrm>
          <a:prstGeom prst="rect">
            <a:avLst/>
          </a:prstGeom>
          <a:noFill/>
          <a:effectLst>
            <a:outerShdw blurRad="57150" dist="50800" dir="2700000" algn="tl" rotWithShape="0">
              <a:srgbClr val="000000">
                <a:alpha val="40000"/>
              </a:srgbClr>
            </a:outerShdw>
          </a:effectLst>
        </p:spPr>
        <p:txBody>
          <a:bodyPr vert="horz" lIns="548640" tIns="0" rIns="0" bIns="91440" rtlCol="0" anchor="b" anchorCtr="0">
            <a:noAutofit/>
          </a:bodyPr>
          <a:lstStyle>
            <a:lvl1pPr algn="l" defTabSz="914400" rtl="0" eaLnBrk="1" latinLnBrk="0" hangingPunct="1">
              <a:lnSpc>
                <a:spcPct val="90000"/>
              </a:lnSpc>
              <a:spcBef>
                <a:spcPct val="0"/>
              </a:spcBef>
              <a:buNone/>
              <a:defRPr kumimoji="1" sz="4400" b="0" i="0" kern="1200">
                <a:solidFill>
                  <a:schemeClr val="bg1"/>
                </a:solidFill>
                <a:latin typeface="Arial Narrow"/>
                <a:ea typeface="+mj-ea"/>
                <a:cs typeface="Arial Narrow"/>
              </a:defRPr>
            </a:lvl1pPr>
          </a:lstStyle>
          <a:p>
            <a:pPr algn="ctr"/>
            <a:r>
              <a:rPr lang="ja-JP" altLang="en-US" sz="3600" b="1" dirty="0">
                <a:solidFill>
                  <a:srgbClr val="FFFF00"/>
                </a:solidFill>
                <a:latin typeface="Meiryo" panose="020B0604030504040204" pitchFamily="34" charset="-128"/>
                <a:ea typeface="Meiryo" panose="020B0604030504040204" pitchFamily="34" charset="-128"/>
              </a:rPr>
              <a:t>私達の財団</a:t>
            </a:r>
          </a:p>
        </p:txBody>
      </p:sp>
      <p:sp>
        <p:nvSpPr>
          <p:cNvPr id="6" name="テキスト ボックス 5">
            <a:extLst>
              <a:ext uri="{FF2B5EF4-FFF2-40B4-BE49-F238E27FC236}">
                <a16:creationId xmlns:a16="http://schemas.microsoft.com/office/drawing/2014/main" xmlns="" id="{4CB43FF9-5108-4646-B8E9-E1FA68A81BEF}"/>
              </a:ext>
            </a:extLst>
          </p:cNvPr>
          <p:cNvSpPr txBox="1"/>
          <p:nvPr/>
        </p:nvSpPr>
        <p:spPr>
          <a:xfrm>
            <a:off x="4197614" y="1155006"/>
            <a:ext cx="4583306" cy="369332"/>
          </a:xfrm>
          <a:prstGeom prst="rect">
            <a:avLst/>
          </a:prstGeom>
          <a:noFill/>
        </p:spPr>
        <p:txBody>
          <a:bodyPr wrap="none" rtlCol="0">
            <a:spAutoFit/>
          </a:bodyPr>
          <a:lstStyle/>
          <a:p>
            <a:r>
              <a:rPr kumimoji="1" lang="en-US" altLang="ja-JP" u="sng" dirty="0">
                <a:solidFill>
                  <a:schemeClr val="bg1"/>
                </a:solidFill>
                <a:latin typeface="Meiryo" panose="020B0604030504040204" pitchFamily="34" charset="-128"/>
                <a:ea typeface="Meiryo" panose="020B0604030504040204" pitchFamily="34" charset="-128"/>
              </a:rPr>
              <a:t>                                                      </a:t>
            </a:r>
            <a:endParaRPr kumimoji="1" lang="ja-JP" altLang="en-US" u="sng">
              <a:solidFill>
                <a:schemeClr val="bg1"/>
              </a:solidFill>
              <a:latin typeface="Meiryo" panose="020B0604030504040204" pitchFamily="34" charset="-128"/>
              <a:ea typeface="Meiryo" panose="020B0604030504040204" pitchFamily="34" charset="-128"/>
            </a:endParaRPr>
          </a:p>
        </p:txBody>
      </p:sp>
      <p:sp>
        <p:nvSpPr>
          <p:cNvPr id="2" name="正方形/長方形 1">
            <a:extLst>
              <a:ext uri="{FF2B5EF4-FFF2-40B4-BE49-F238E27FC236}">
                <a16:creationId xmlns:a16="http://schemas.microsoft.com/office/drawing/2014/main" xmlns="" id="{F81320AA-3526-704D-BBDC-02B9ADA8FEEE}"/>
              </a:ext>
            </a:extLst>
          </p:cNvPr>
          <p:cNvSpPr/>
          <p:nvPr/>
        </p:nvSpPr>
        <p:spPr>
          <a:xfrm>
            <a:off x="305604" y="2793104"/>
            <a:ext cx="11580789" cy="1261884"/>
          </a:xfrm>
          <a:prstGeom prst="rect">
            <a:avLst/>
          </a:prstGeom>
        </p:spPr>
        <p:txBody>
          <a:bodyPr wrap="square">
            <a:spAutoFit/>
          </a:bodyPr>
          <a:lstStyle/>
          <a:p>
            <a:r>
              <a:rPr lang="ja-JP" altLang="en-US" sz="3200" b="1">
                <a:solidFill>
                  <a:srgbClr val="FFFF00"/>
                </a:solidFill>
                <a:latin typeface="Meiryo" panose="020B0604030504040204" pitchFamily="34" charset="-128"/>
                <a:ea typeface="Meiryo" panose="020B0604030504040204" pitchFamily="34" charset="-128"/>
              </a:rPr>
              <a:t>ロータリー財団に寄付することで、個人的には参加できない</a:t>
            </a:r>
            <a:endParaRPr lang="en-US" altLang="ja-JP" sz="3200" b="1" dirty="0">
              <a:solidFill>
                <a:srgbClr val="FFFF00"/>
              </a:solidFill>
              <a:latin typeface="Meiryo" panose="020B0604030504040204" pitchFamily="34" charset="-128"/>
              <a:ea typeface="Meiryo" panose="020B0604030504040204" pitchFamily="34" charset="-128"/>
            </a:endParaRPr>
          </a:p>
          <a:p>
            <a:endParaRPr lang="en-US" altLang="ja-JP" sz="1200" b="1" dirty="0">
              <a:solidFill>
                <a:srgbClr val="FFFF00"/>
              </a:solidFill>
              <a:latin typeface="Meiryo" panose="020B0604030504040204" pitchFamily="34" charset="-128"/>
              <a:ea typeface="Meiryo" panose="020B0604030504040204" pitchFamily="34" charset="-128"/>
            </a:endParaRPr>
          </a:p>
          <a:p>
            <a:r>
              <a:rPr lang="en-US" altLang="ja-JP" sz="1200" b="1" dirty="0">
                <a:solidFill>
                  <a:srgbClr val="FFFF00"/>
                </a:solidFill>
                <a:latin typeface="Meiryo" panose="020B0604030504040204" pitchFamily="34" charset="-128"/>
                <a:ea typeface="Meiryo" panose="020B0604030504040204" pitchFamily="34" charset="-128"/>
              </a:rPr>
              <a:t>               </a:t>
            </a:r>
            <a:r>
              <a:rPr lang="ja-JP" altLang="en-US" sz="3200" b="1">
                <a:solidFill>
                  <a:srgbClr val="FFFF00"/>
                </a:solidFill>
                <a:latin typeface="Meiryo" panose="020B0604030504040204" pitchFamily="34" charset="-128"/>
                <a:ea typeface="Meiryo" panose="020B0604030504040204" pitchFamily="34" charset="-128"/>
              </a:rPr>
              <a:t>プロジェクトの一部になれたと感じることができます</a:t>
            </a:r>
            <a:endParaRPr lang="ja-JP" altLang="en-US" sz="3200" b="1">
              <a:solidFill>
                <a:srgbClr val="FFFF00"/>
              </a:solidFill>
            </a:endParaRPr>
          </a:p>
        </p:txBody>
      </p:sp>
      <p:pic>
        <p:nvPicPr>
          <p:cNvPr id="7" name="図 6">
            <a:extLst>
              <a:ext uri="{FF2B5EF4-FFF2-40B4-BE49-F238E27FC236}">
                <a16:creationId xmlns:a16="http://schemas.microsoft.com/office/drawing/2014/main" xmlns="" id="{7AA1D08E-5E1B-674E-A090-8AEE56E1E17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88262" y="638388"/>
            <a:ext cx="885949" cy="885949"/>
          </a:xfrm>
          <a:prstGeom prst="rect">
            <a:avLst/>
          </a:prstGeom>
        </p:spPr>
      </p:pic>
    </p:spTree>
    <p:extLst>
      <p:ext uri="{BB962C8B-B14F-4D97-AF65-F5344CB8AC3E}">
        <p14:creationId xmlns:p14="http://schemas.microsoft.com/office/powerpoint/2010/main" xmlns="" val="250397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BCAE890-A989-4C3F-9672-AE4A995F0B45}"/>
              </a:ext>
            </a:extLst>
          </p:cNvPr>
          <p:cNvSpPr>
            <a:spLocks noGrp="1"/>
          </p:cNvSpPr>
          <p:nvPr>
            <p:ph type="title"/>
          </p:nvPr>
        </p:nvSpPr>
        <p:spPr>
          <a:xfrm>
            <a:off x="0" y="2"/>
            <a:ext cx="12192000" cy="1270067"/>
          </a:xfrm>
        </p:spPr>
        <p:txBody>
          <a:bodyPr anchor="ctr">
            <a:normAutofit/>
          </a:bodyPr>
          <a:lstStyle/>
          <a:p>
            <a:pPr algn="ctr"/>
            <a:r>
              <a:rPr kumimoji="1" lang="en-US" altLang="ja-JP" sz="3200" b="0" dirty="0">
                <a:latin typeface="メイリオ" panose="020B0604030504040204" pitchFamily="50" charset="-128"/>
                <a:ea typeface="メイリオ" panose="020B0604030504040204" pitchFamily="50" charset="-128"/>
              </a:rPr>
              <a:t>2019-20</a:t>
            </a:r>
            <a:r>
              <a:rPr kumimoji="1" lang="ja-JP" altLang="en-US" sz="3200" b="0" dirty="0">
                <a:latin typeface="メイリオ" panose="020B0604030504040204" pitchFamily="50" charset="-128"/>
                <a:ea typeface="メイリオ" panose="020B0604030504040204" pitchFamily="50" charset="-128"/>
              </a:rPr>
              <a:t>年度</a:t>
            </a:r>
            <a:r>
              <a:rPr kumimoji="1" lang="en-US" altLang="ja-JP" b="0" dirty="0">
                <a:latin typeface="メイリオ" panose="020B0604030504040204" pitchFamily="50" charset="-128"/>
                <a:ea typeface="メイリオ" panose="020B0604030504040204" pitchFamily="50" charset="-128"/>
              </a:rPr>
              <a:t/>
            </a:r>
            <a:br>
              <a:rPr kumimoji="1" lang="en-US" altLang="ja-JP" b="0" dirty="0">
                <a:latin typeface="メイリオ" panose="020B0604030504040204" pitchFamily="50" charset="-128"/>
                <a:ea typeface="メイリオ" panose="020B0604030504040204" pitchFamily="50" charset="-128"/>
              </a:rPr>
            </a:br>
            <a:r>
              <a:rPr kumimoji="1" lang="ja-JP" altLang="en-US" sz="3600" b="0" dirty="0">
                <a:latin typeface="メイリオ" panose="020B0604030504040204" pitchFamily="50" charset="-128"/>
                <a:ea typeface="メイリオ" panose="020B0604030504040204" pitchFamily="50" charset="-128"/>
              </a:rPr>
              <a:t>各地区年次基金総額と一人当たり年次基金</a:t>
            </a:r>
          </a:p>
        </p:txBody>
      </p:sp>
      <p:sp>
        <p:nvSpPr>
          <p:cNvPr id="4" name="スライド番号プレースホルダー 3">
            <a:extLst>
              <a:ext uri="{FF2B5EF4-FFF2-40B4-BE49-F238E27FC236}">
                <a16:creationId xmlns:a16="http://schemas.microsoft.com/office/drawing/2014/main" xmlns="" id="{DBFC5785-C327-4A11-8FD0-E8A5AECEE960}"/>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8" name="正方形/長方形 7">
            <a:extLst>
              <a:ext uri="{FF2B5EF4-FFF2-40B4-BE49-F238E27FC236}">
                <a16:creationId xmlns:a16="http://schemas.microsoft.com/office/drawing/2014/main" xmlns="" id="{4FA1751D-6474-4EB7-BBFF-4BF17FCF91FE}"/>
              </a:ext>
            </a:extLst>
          </p:cNvPr>
          <p:cNvSpPr/>
          <p:nvPr/>
        </p:nvSpPr>
        <p:spPr>
          <a:xfrm>
            <a:off x="265578" y="1568233"/>
            <a:ext cx="1598515" cy="307777"/>
          </a:xfrm>
          <a:prstGeom prst="rect">
            <a:avLst/>
          </a:prstGeom>
        </p:spPr>
        <p:txBody>
          <a:bodyPr wrap="none">
            <a:spAutoFit/>
          </a:bodyPr>
          <a:lstStyle/>
          <a:p>
            <a:r>
              <a:rPr lang="ja-JP" altLang="en-US" sz="1400" dirty="0">
                <a:solidFill>
                  <a:schemeClr val="accent1">
                    <a:lumMod val="50000"/>
                  </a:schemeClr>
                </a:solidFill>
                <a:latin typeface="メイリオ" panose="020B0604030504040204" pitchFamily="50" charset="-128"/>
                <a:ea typeface="メイリオ" panose="020B0604030504040204" pitchFamily="50" charset="-128"/>
              </a:rPr>
              <a:t>第</a:t>
            </a:r>
            <a:r>
              <a:rPr lang="en-US" altLang="ja-JP" sz="1400"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sz="1400" dirty="0">
                <a:solidFill>
                  <a:schemeClr val="accent1">
                    <a:lumMod val="50000"/>
                  </a:schemeClr>
                </a:solidFill>
                <a:latin typeface="メイリオ" panose="020B0604030504040204" pitchFamily="50" charset="-128"/>
                <a:ea typeface="メイリオ" panose="020B0604030504040204" pitchFamily="50" charset="-128"/>
              </a:rPr>
              <a:t>地域　</a:t>
            </a:r>
            <a:r>
              <a:rPr lang="en-US" altLang="ja-JP" sz="1400" dirty="0">
                <a:solidFill>
                  <a:schemeClr val="accent1">
                    <a:lumMod val="50000"/>
                  </a:schemeClr>
                </a:solidFill>
                <a:latin typeface="メイリオ" panose="020B0604030504040204" pitchFamily="50" charset="-128"/>
                <a:ea typeface="メイリオ" panose="020B0604030504040204" pitchFamily="50" charset="-128"/>
              </a:rPr>
              <a:t>14</a:t>
            </a:r>
            <a:r>
              <a:rPr lang="ja-JP" altLang="en-US" sz="1400" dirty="0">
                <a:solidFill>
                  <a:schemeClr val="accent1">
                    <a:lumMod val="50000"/>
                  </a:schemeClr>
                </a:solidFill>
                <a:latin typeface="メイリオ" panose="020B0604030504040204" pitchFamily="50" charset="-128"/>
                <a:ea typeface="メイリオ" panose="020B0604030504040204" pitchFamily="50" charset="-128"/>
              </a:rPr>
              <a:t>地区</a:t>
            </a:r>
          </a:p>
        </p:txBody>
      </p:sp>
      <p:graphicFrame>
        <p:nvGraphicFramePr>
          <p:cNvPr id="10" name="表 10">
            <a:extLst>
              <a:ext uri="{FF2B5EF4-FFF2-40B4-BE49-F238E27FC236}">
                <a16:creationId xmlns:a16="http://schemas.microsoft.com/office/drawing/2014/main" xmlns="" id="{25EA3E95-09C2-4765-B0F3-1D48508CBF43}"/>
              </a:ext>
            </a:extLst>
          </p:cNvPr>
          <p:cNvGraphicFramePr>
            <a:graphicFrameLocks noGrp="1"/>
          </p:cNvGraphicFramePr>
          <p:nvPr>
            <p:extLst>
              <p:ext uri="{D42A27DB-BD31-4B8C-83A1-F6EECF244321}">
                <p14:modId xmlns="" xmlns:p14="http://schemas.microsoft.com/office/powerpoint/2010/main" val="3204111017"/>
              </p:ext>
            </p:extLst>
          </p:nvPr>
        </p:nvGraphicFramePr>
        <p:xfrm>
          <a:off x="121458" y="3182707"/>
          <a:ext cx="8753603" cy="1191267"/>
        </p:xfrm>
        <a:graphic>
          <a:graphicData uri="http://schemas.openxmlformats.org/drawingml/2006/table">
            <a:tbl>
              <a:tblPr firstRow="1" bandRow="1">
                <a:tableStyleId>{5C22544A-7EE6-4342-B048-85BDC9FD1C3A}</a:tableStyleId>
              </a:tblPr>
              <a:tblGrid>
                <a:gridCol w="1008287">
                  <a:extLst>
                    <a:ext uri="{9D8B030D-6E8A-4147-A177-3AD203B41FA5}">
                      <a16:colId xmlns:a16="http://schemas.microsoft.com/office/drawing/2014/main" xmlns="" val="3292240748"/>
                    </a:ext>
                  </a:extLst>
                </a:gridCol>
                <a:gridCol w="722355">
                  <a:extLst>
                    <a:ext uri="{9D8B030D-6E8A-4147-A177-3AD203B41FA5}">
                      <a16:colId xmlns:a16="http://schemas.microsoft.com/office/drawing/2014/main" xmlns="" val="191911648"/>
                    </a:ext>
                  </a:extLst>
                </a:gridCol>
                <a:gridCol w="737403">
                  <a:extLst>
                    <a:ext uri="{9D8B030D-6E8A-4147-A177-3AD203B41FA5}">
                      <a16:colId xmlns:a16="http://schemas.microsoft.com/office/drawing/2014/main" xmlns="" val="2931372929"/>
                    </a:ext>
                  </a:extLst>
                </a:gridCol>
                <a:gridCol w="727119">
                  <a:extLst>
                    <a:ext uri="{9D8B030D-6E8A-4147-A177-3AD203B41FA5}">
                      <a16:colId xmlns:a16="http://schemas.microsoft.com/office/drawing/2014/main" xmlns="" val="3937945237"/>
                    </a:ext>
                  </a:extLst>
                </a:gridCol>
                <a:gridCol w="712636">
                  <a:extLst>
                    <a:ext uri="{9D8B030D-6E8A-4147-A177-3AD203B41FA5}">
                      <a16:colId xmlns:a16="http://schemas.microsoft.com/office/drawing/2014/main" xmlns="" val="3588238917"/>
                    </a:ext>
                  </a:extLst>
                </a:gridCol>
                <a:gridCol w="722139">
                  <a:extLst>
                    <a:ext uri="{9D8B030D-6E8A-4147-A177-3AD203B41FA5}">
                      <a16:colId xmlns:a16="http://schemas.microsoft.com/office/drawing/2014/main" xmlns="" val="2831939172"/>
                    </a:ext>
                  </a:extLst>
                </a:gridCol>
                <a:gridCol w="714096">
                  <a:extLst>
                    <a:ext uri="{9D8B030D-6E8A-4147-A177-3AD203B41FA5}">
                      <a16:colId xmlns:a16="http://schemas.microsoft.com/office/drawing/2014/main" xmlns="" val="1947435356"/>
                    </a:ext>
                  </a:extLst>
                </a:gridCol>
                <a:gridCol w="712636">
                  <a:extLst>
                    <a:ext uri="{9D8B030D-6E8A-4147-A177-3AD203B41FA5}">
                      <a16:colId xmlns:a16="http://schemas.microsoft.com/office/drawing/2014/main" xmlns="" val="980425716"/>
                    </a:ext>
                  </a:extLst>
                </a:gridCol>
                <a:gridCol w="721080">
                  <a:extLst>
                    <a:ext uri="{9D8B030D-6E8A-4147-A177-3AD203B41FA5}">
                      <a16:colId xmlns:a16="http://schemas.microsoft.com/office/drawing/2014/main" xmlns="" val="4214843909"/>
                    </a:ext>
                  </a:extLst>
                </a:gridCol>
                <a:gridCol w="734567">
                  <a:extLst>
                    <a:ext uri="{9D8B030D-6E8A-4147-A177-3AD203B41FA5}">
                      <a16:colId xmlns:a16="http://schemas.microsoft.com/office/drawing/2014/main" xmlns="" val="2209490107"/>
                    </a:ext>
                  </a:extLst>
                </a:gridCol>
                <a:gridCol w="1241285">
                  <a:extLst>
                    <a:ext uri="{9D8B030D-6E8A-4147-A177-3AD203B41FA5}">
                      <a16:colId xmlns:a16="http://schemas.microsoft.com/office/drawing/2014/main" xmlns="" val="229798149"/>
                    </a:ext>
                  </a:extLst>
                </a:gridCol>
              </a:tblGrid>
              <a:tr h="361674">
                <a:tc>
                  <a:txBody>
                    <a:bodyPr/>
                    <a:lstStyle/>
                    <a:p>
                      <a:pPr algn="ctr"/>
                      <a:r>
                        <a:rPr kumimoji="1" lang="ja-JP" altLang="en-US" sz="1600" dirty="0"/>
                        <a:t>地　区</a:t>
                      </a:r>
                    </a:p>
                  </a:txBody>
                  <a:tcPr>
                    <a:solidFill>
                      <a:schemeClr val="accent1">
                        <a:lumMod val="75000"/>
                      </a:schemeClr>
                    </a:solidFill>
                  </a:tcPr>
                </a:tc>
                <a:tc>
                  <a:txBody>
                    <a:bodyPr/>
                    <a:lstStyle/>
                    <a:p>
                      <a:r>
                        <a:rPr kumimoji="1" lang="en-US" altLang="ja-JP" sz="1600" dirty="0"/>
                        <a:t>2580</a:t>
                      </a:r>
                      <a:endParaRPr kumimoji="1" lang="ja-JP" altLang="en-US" sz="1600" dirty="0"/>
                    </a:p>
                  </a:txBody>
                  <a:tcPr>
                    <a:solidFill>
                      <a:schemeClr val="accent1">
                        <a:lumMod val="75000"/>
                      </a:schemeClr>
                    </a:solidFill>
                  </a:tcPr>
                </a:tc>
                <a:tc>
                  <a:txBody>
                    <a:bodyPr/>
                    <a:lstStyle/>
                    <a:p>
                      <a:r>
                        <a:rPr kumimoji="1" lang="en-US" altLang="ja-JP" sz="1600" dirty="0"/>
                        <a:t>2590</a:t>
                      </a:r>
                      <a:endParaRPr kumimoji="1" lang="ja-JP" altLang="en-US" sz="1600" dirty="0"/>
                    </a:p>
                  </a:txBody>
                  <a:tcPr>
                    <a:solidFill>
                      <a:schemeClr val="accent1">
                        <a:lumMod val="75000"/>
                      </a:schemeClr>
                    </a:solidFill>
                  </a:tcPr>
                </a:tc>
                <a:tc>
                  <a:txBody>
                    <a:bodyPr/>
                    <a:lstStyle/>
                    <a:p>
                      <a:r>
                        <a:rPr kumimoji="1" lang="en-US" altLang="ja-JP" sz="1600" dirty="0"/>
                        <a:t>2600</a:t>
                      </a:r>
                      <a:endParaRPr kumimoji="1" lang="ja-JP" altLang="en-US" sz="1600" dirty="0"/>
                    </a:p>
                  </a:txBody>
                  <a:tcPr>
                    <a:solidFill>
                      <a:schemeClr val="accent1">
                        <a:lumMod val="75000"/>
                      </a:schemeClr>
                    </a:solidFill>
                  </a:tcPr>
                </a:tc>
                <a:tc>
                  <a:txBody>
                    <a:bodyPr/>
                    <a:lstStyle/>
                    <a:p>
                      <a:r>
                        <a:rPr kumimoji="1" lang="en-US" altLang="ja-JP" sz="1600" dirty="0"/>
                        <a:t>2610</a:t>
                      </a:r>
                      <a:endParaRPr kumimoji="1" lang="ja-JP" altLang="en-US" sz="1600" dirty="0"/>
                    </a:p>
                  </a:txBody>
                  <a:tcPr>
                    <a:solidFill>
                      <a:schemeClr val="accent1">
                        <a:lumMod val="75000"/>
                      </a:schemeClr>
                    </a:solidFill>
                  </a:tcPr>
                </a:tc>
                <a:tc>
                  <a:txBody>
                    <a:bodyPr/>
                    <a:lstStyle/>
                    <a:p>
                      <a:r>
                        <a:rPr kumimoji="1" lang="en-US" altLang="ja-JP" sz="1600" dirty="0"/>
                        <a:t>2620</a:t>
                      </a:r>
                      <a:endParaRPr kumimoji="1" lang="ja-JP" altLang="en-US" sz="1600" dirty="0"/>
                    </a:p>
                  </a:txBody>
                  <a:tcPr>
                    <a:solidFill>
                      <a:schemeClr val="accent1">
                        <a:lumMod val="75000"/>
                      </a:schemeClr>
                    </a:solidFill>
                  </a:tcPr>
                </a:tc>
                <a:tc>
                  <a:txBody>
                    <a:bodyPr/>
                    <a:lstStyle/>
                    <a:p>
                      <a:r>
                        <a:rPr kumimoji="1" lang="en-US" altLang="ja-JP" sz="1600" dirty="0"/>
                        <a:t>2630</a:t>
                      </a:r>
                      <a:endParaRPr kumimoji="1" lang="ja-JP" altLang="en-US" sz="1600" dirty="0"/>
                    </a:p>
                  </a:txBody>
                  <a:tcPr>
                    <a:solidFill>
                      <a:schemeClr val="accent1">
                        <a:lumMod val="75000"/>
                      </a:schemeClr>
                    </a:solidFill>
                  </a:tcPr>
                </a:tc>
                <a:tc>
                  <a:txBody>
                    <a:bodyPr/>
                    <a:lstStyle/>
                    <a:p>
                      <a:r>
                        <a:rPr kumimoji="1" lang="en-US" altLang="ja-JP" sz="1600" dirty="0"/>
                        <a:t>2750</a:t>
                      </a:r>
                      <a:endParaRPr kumimoji="1" lang="ja-JP" altLang="en-US" sz="1600" dirty="0"/>
                    </a:p>
                  </a:txBody>
                  <a:tcPr>
                    <a:solidFill>
                      <a:schemeClr val="accent1">
                        <a:lumMod val="75000"/>
                      </a:schemeClr>
                    </a:solidFill>
                  </a:tcPr>
                </a:tc>
                <a:tc>
                  <a:txBody>
                    <a:bodyPr/>
                    <a:lstStyle/>
                    <a:p>
                      <a:r>
                        <a:rPr kumimoji="1" lang="en-US" altLang="ja-JP" sz="1600" dirty="0"/>
                        <a:t>2760</a:t>
                      </a:r>
                      <a:endParaRPr kumimoji="1" lang="ja-JP" altLang="en-US" sz="1600" dirty="0"/>
                    </a:p>
                  </a:txBody>
                  <a:tcPr>
                    <a:solidFill>
                      <a:schemeClr val="accent1">
                        <a:lumMod val="75000"/>
                      </a:schemeClr>
                    </a:solidFill>
                  </a:tcPr>
                </a:tc>
                <a:tc>
                  <a:txBody>
                    <a:bodyPr/>
                    <a:lstStyle/>
                    <a:p>
                      <a:r>
                        <a:rPr kumimoji="1" lang="en-US" altLang="ja-JP" sz="1600" dirty="0"/>
                        <a:t>2780</a:t>
                      </a:r>
                      <a:endParaRPr kumimoji="1" lang="ja-JP" altLang="en-US" sz="1600" dirty="0"/>
                    </a:p>
                  </a:txBody>
                  <a:tcPr>
                    <a:solidFill>
                      <a:schemeClr val="accent1">
                        <a:lumMod val="75000"/>
                      </a:schemeClr>
                    </a:solidFill>
                  </a:tcPr>
                </a:tc>
                <a:tc>
                  <a:txBody>
                    <a:bodyPr/>
                    <a:lstStyle/>
                    <a:p>
                      <a:pPr algn="ctr"/>
                      <a:r>
                        <a:rPr kumimoji="1" lang="ja-JP" altLang="en-US" sz="1600" dirty="0">
                          <a:solidFill>
                            <a:srgbClr val="FF0000"/>
                          </a:solidFill>
                        </a:rPr>
                        <a:t>合　計</a:t>
                      </a:r>
                    </a:p>
                  </a:txBody>
                  <a:tcPr anchor="ctr">
                    <a:solidFill>
                      <a:schemeClr val="accent1">
                        <a:lumMod val="75000"/>
                      </a:schemeClr>
                    </a:solidFill>
                  </a:tcPr>
                </a:tc>
                <a:extLst>
                  <a:ext uri="{0D108BD9-81ED-4DB2-BD59-A6C34878D82A}">
                    <a16:rowId xmlns:a16="http://schemas.microsoft.com/office/drawing/2014/main" xmlns="" val="3185612740"/>
                  </a:ext>
                </a:extLst>
              </a:tr>
              <a:tr h="361674">
                <a:tc>
                  <a:txBody>
                    <a:bodyPr/>
                    <a:lstStyle/>
                    <a:p>
                      <a:pPr algn="ctr"/>
                      <a:r>
                        <a:rPr kumimoji="1" lang="ja-JP" altLang="en-US" sz="1400" dirty="0">
                          <a:latin typeface="メイリオ" panose="020B0604030504040204" pitchFamily="50" charset="-128"/>
                          <a:ea typeface="メイリオ" panose="020B0604030504040204" pitchFamily="50" charset="-128"/>
                        </a:rPr>
                        <a:t>基金総額</a:t>
                      </a: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505,282.9</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375,226.4</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309,213.2</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295,804.4</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417,344.7</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457,500.1</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874,900.6</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788,011.3</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441,163.2</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4,464,992.7</a:t>
                      </a:r>
                      <a:endParaRPr kumimoji="1" lang="ja-JP" altLang="en-US" sz="900" dirty="0">
                        <a:solidFill>
                          <a:srgbClr val="FF0000"/>
                        </a:solidFill>
                        <a:latin typeface="メイリオ" panose="020B0604030504040204" pitchFamily="50" charset="-128"/>
                        <a:ea typeface="メイリオ" panose="020B0604030504040204" pitchFamily="50" charset="-128"/>
                      </a:endParaRPr>
                    </a:p>
                  </a:txBody>
                  <a:tcPr anchor="ctr">
                    <a:solidFill>
                      <a:srgbClr val="CCECFF"/>
                    </a:solidFill>
                  </a:tcPr>
                </a:tc>
                <a:extLst>
                  <a:ext uri="{0D108BD9-81ED-4DB2-BD59-A6C34878D82A}">
                    <a16:rowId xmlns:a16="http://schemas.microsoft.com/office/drawing/2014/main" xmlns="" val="224751939"/>
                  </a:ext>
                </a:extLst>
              </a:tr>
              <a:tr h="467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年次基金　</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一人当たり</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169.10</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187.99</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158.98</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113.03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142.00</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143.33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184.34</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163.66</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186.14</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400" b="1" dirty="0">
                          <a:solidFill>
                            <a:srgbClr val="FF0000"/>
                          </a:solidFill>
                          <a:latin typeface="メイリオ" panose="020B0604030504040204" pitchFamily="50" charset="-128"/>
                          <a:ea typeface="メイリオ" panose="020B0604030504040204" pitchFamily="50" charset="-128"/>
                        </a:rPr>
                        <a:t>161.72</a:t>
                      </a:r>
                      <a:endParaRPr kumimoji="1" lang="ja-JP" altLang="en-US" sz="1400" b="1" dirty="0">
                        <a:solidFill>
                          <a:srgbClr val="FF0000"/>
                        </a:solidFill>
                        <a:latin typeface="メイリオ" panose="020B0604030504040204" pitchFamily="50" charset="-128"/>
                        <a:ea typeface="メイリオ" panose="020B0604030504040204" pitchFamily="50" charset="-128"/>
                      </a:endParaRPr>
                    </a:p>
                  </a:txBody>
                  <a:tcPr anchor="ctr">
                    <a:solidFill>
                      <a:srgbClr val="E7FFFF"/>
                    </a:solidFill>
                  </a:tcPr>
                </a:tc>
                <a:extLst>
                  <a:ext uri="{0D108BD9-81ED-4DB2-BD59-A6C34878D82A}">
                    <a16:rowId xmlns:a16="http://schemas.microsoft.com/office/drawing/2014/main" xmlns="" val="814900783"/>
                  </a:ext>
                </a:extLst>
              </a:tr>
            </a:tbl>
          </a:graphicData>
        </a:graphic>
      </p:graphicFrame>
      <p:graphicFrame>
        <p:nvGraphicFramePr>
          <p:cNvPr id="15" name="表 15">
            <a:extLst>
              <a:ext uri="{FF2B5EF4-FFF2-40B4-BE49-F238E27FC236}">
                <a16:creationId xmlns:a16="http://schemas.microsoft.com/office/drawing/2014/main" xmlns="" id="{6EA8995F-E400-4DDB-93B4-C89A5F8B522C}"/>
              </a:ext>
            </a:extLst>
          </p:cNvPr>
          <p:cNvGraphicFramePr>
            <a:graphicFrameLocks noGrp="1"/>
          </p:cNvGraphicFramePr>
          <p:nvPr>
            <p:extLst>
              <p:ext uri="{D42A27DB-BD31-4B8C-83A1-F6EECF244321}">
                <p14:modId xmlns="" xmlns:p14="http://schemas.microsoft.com/office/powerpoint/2010/main" val="100326864"/>
              </p:ext>
            </p:extLst>
          </p:nvPr>
        </p:nvGraphicFramePr>
        <p:xfrm>
          <a:off x="121458" y="4874347"/>
          <a:ext cx="10241742" cy="1739420"/>
        </p:xfrm>
        <a:graphic>
          <a:graphicData uri="http://schemas.openxmlformats.org/drawingml/2006/table">
            <a:tbl>
              <a:tblPr firstRow="1" bandRow="1">
                <a:tableStyleId>{5C22544A-7EE6-4342-B048-85BDC9FD1C3A}</a:tableStyleId>
              </a:tblPr>
              <a:tblGrid>
                <a:gridCol w="1034732">
                  <a:extLst>
                    <a:ext uri="{9D8B030D-6E8A-4147-A177-3AD203B41FA5}">
                      <a16:colId xmlns:a16="http://schemas.microsoft.com/office/drawing/2014/main" xmlns="" val="2166670379"/>
                    </a:ext>
                  </a:extLst>
                </a:gridCol>
                <a:gridCol w="772704">
                  <a:extLst>
                    <a:ext uri="{9D8B030D-6E8A-4147-A177-3AD203B41FA5}">
                      <a16:colId xmlns:a16="http://schemas.microsoft.com/office/drawing/2014/main" xmlns="" val="1528717560"/>
                    </a:ext>
                  </a:extLst>
                </a:gridCol>
                <a:gridCol w="746832">
                  <a:extLst>
                    <a:ext uri="{9D8B030D-6E8A-4147-A177-3AD203B41FA5}">
                      <a16:colId xmlns:a16="http://schemas.microsoft.com/office/drawing/2014/main" xmlns="" val="1671744702"/>
                    </a:ext>
                  </a:extLst>
                </a:gridCol>
                <a:gridCol w="783261">
                  <a:extLst>
                    <a:ext uri="{9D8B030D-6E8A-4147-A177-3AD203B41FA5}">
                      <a16:colId xmlns:a16="http://schemas.microsoft.com/office/drawing/2014/main" xmlns="" val="485913907"/>
                    </a:ext>
                  </a:extLst>
                </a:gridCol>
                <a:gridCol w="746832">
                  <a:extLst>
                    <a:ext uri="{9D8B030D-6E8A-4147-A177-3AD203B41FA5}">
                      <a16:colId xmlns:a16="http://schemas.microsoft.com/office/drawing/2014/main" xmlns="" val="67069065"/>
                    </a:ext>
                  </a:extLst>
                </a:gridCol>
                <a:gridCol w="765045">
                  <a:extLst>
                    <a:ext uri="{9D8B030D-6E8A-4147-A177-3AD203B41FA5}">
                      <a16:colId xmlns:a16="http://schemas.microsoft.com/office/drawing/2014/main" xmlns="" val="3679224916"/>
                    </a:ext>
                  </a:extLst>
                </a:gridCol>
                <a:gridCol w="766548">
                  <a:extLst>
                    <a:ext uri="{9D8B030D-6E8A-4147-A177-3AD203B41FA5}">
                      <a16:colId xmlns:a16="http://schemas.microsoft.com/office/drawing/2014/main" xmlns="" val="3539632379"/>
                    </a:ext>
                  </a:extLst>
                </a:gridCol>
                <a:gridCol w="753035">
                  <a:extLst>
                    <a:ext uri="{9D8B030D-6E8A-4147-A177-3AD203B41FA5}">
                      <a16:colId xmlns:a16="http://schemas.microsoft.com/office/drawing/2014/main" xmlns="" val="923076020"/>
                    </a:ext>
                  </a:extLst>
                </a:gridCol>
                <a:gridCol w="753036">
                  <a:extLst>
                    <a:ext uri="{9D8B030D-6E8A-4147-A177-3AD203B41FA5}">
                      <a16:colId xmlns:a16="http://schemas.microsoft.com/office/drawing/2014/main" xmlns="" val="3741597749"/>
                    </a:ext>
                  </a:extLst>
                </a:gridCol>
                <a:gridCol w="753035">
                  <a:extLst>
                    <a:ext uri="{9D8B030D-6E8A-4147-A177-3AD203B41FA5}">
                      <a16:colId xmlns:a16="http://schemas.microsoft.com/office/drawing/2014/main" xmlns="" val="1591519807"/>
                    </a:ext>
                  </a:extLst>
                </a:gridCol>
                <a:gridCol w="770965">
                  <a:extLst>
                    <a:ext uri="{9D8B030D-6E8A-4147-A177-3AD203B41FA5}">
                      <a16:colId xmlns:a16="http://schemas.microsoft.com/office/drawing/2014/main" xmlns="" val="3880469133"/>
                    </a:ext>
                  </a:extLst>
                </a:gridCol>
                <a:gridCol w="824752">
                  <a:extLst>
                    <a:ext uri="{9D8B030D-6E8A-4147-A177-3AD203B41FA5}">
                      <a16:colId xmlns:a16="http://schemas.microsoft.com/office/drawing/2014/main" xmlns="" val="2831822420"/>
                    </a:ext>
                  </a:extLst>
                </a:gridCol>
                <a:gridCol w="770965">
                  <a:extLst>
                    <a:ext uri="{9D8B030D-6E8A-4147-A177-3AD203B41FA5}">
                      <a16:colId xmlns:a16="http://schemas.microsoft.com/office/drawing/2014/main" xmlns="" val="1508865478"/>
                    </a:ext>
                  </a:extLst>
                </a:gridCol>
              </a:tblGrid>
              <a:tr h="595477">
                <a:tc>
                  <a:txBody>
                    <a:bodyPr/>
                    <a:lstStyle/>
                    <a:p>
                      <a:pPr algn="ctr"/>
                      <a:r>
                        <a:rPr kumimoji="1" lang="ja-JP" altLang="en-US" sz="1600" dirty="0"/>
                        <a:t>地　区</a:t>
                      </a:r>
                    </a:p>
                  </a:txBody>
                  <a:tcPr>
                    <a:solidFill>
                      <a:schemeClr val="accent1">
                        <a:lumMod val="75000"/>
                      </a:schemeClr>
                    </a:solidFill>
                  </a:tcPr>
                </a:tc>
                <a:tc>
                  <a:txBody>
                    <a:bodyPr/>
                    <a:lstStyle/>
                    <a:p>
                      <a:r>
                        <a:rPr kumimoji="1" lang="en-US" altLang="ja-JP" sz="1600" dirty="0"/>
                        <a:t>2640</a:t>
                      </a:r>
                      <a:endParaRPr kumimoji="1" lang="ja-JP" altLang="en-US" sz="1600" dirty="0"/>
                    </a:p>
                  </a:txBody>
                  <a:tcPr>
                    <a:solidFill>
                      <a:schemeClr val="accent1">
                        <a:lumMod val="75000"/>
                      </a:schemeClr>
                    </a:solidFill>
                  </a:tcPr>
                </a:tc>
                <a:tc>
                  <a:txBody>
                    <a:bodyPr/>
                    <a:lstStyle/>
                    <a:p>
                      <a:r>
                        <a:rPr kumimoji="1" lang="en-US" altLang="ja-JP" sz="1600" dirty="0"/>
                        <a:t>2650</a:t>
                      </a:r>
                      <a:endParaRPr kumimoji="1" lang="ja-JP" altLang="en-US" sz="1600" dirty="0"/>
                    </a:p>
                  </a:txBody>
                  <a:tcPr>
                    <a:solidFill>
                      <a:schemeClr val="accent1">
                        <a:lumMod val="75000"/>
                      </a:schemeClr>
                    </a:solidFill>
                  </a:tcPr>
                </a:tc>
                <a:tc>
                  <a:txBody>
                    <a:bodyPr/>
                    <a:lstStyle/>
                    <a:p>
                      <a:r>
                        <a:rPr kumimoji="1" lang="en-US" altLang="ja-JP" sz="1600" dirty="0"/>
                        <a:t>2660</a:t>
                      </a:r>
                      <a:endParaRPr kumimoji="1" lang="ja-JP" altLang="en-US" sz="1600" dirty="0"/>
                    </a:p>
                  </a:txBody>
                  <a:tcPr>
                    <a:solidFill>
                      <a:schemeClr val="accent1">
                        <a:lumMod val="75000"/>
                      </a:schemeClr>
                    </a:solidFill>
                  </a:tcPr>
                </a:tc>
                <a:tc>
                  <a:txBody>
                    <a:bodyPr/>
                    <a:lstStyle/>
                    <a:p>
                      <a:r>
                        <a:rPr kumimoji="1" lang="en-US" altLang="ja-JP" sz="1600" dirty="0"/>
                        <a:t>2670</a:t>
                      </a:r>
                      <a:endParaRPr kumimoji="1" lang="ja-JP" altLang="en-US" sz="1600" dirty="0"/>
                    </a:p>
                  </a:txBody>
                  <a:tcPr>
                    <a:solidFill>
                      <a:schemeClr val="accent1">
                        <a:lumMod val="75000"/>
                      </a:schemeClr>
                    </a:solidFill>
                  </a:tcPr>
                </a:tc>
                <a:tc>
                  <a:txBody>
                    <a:bodyPr/>
                    <a:lstStyle/>
                    <a:p>
                      <a:r>
                        <a:rPr kumimoji="1" lang="en-US" altLang="ja-JP" sz="1600" dirty="0"/>
                        <a:t>2680</a:t>
                      </a:r>
                      <a:endParaRPr kumimoji="1" lang="ja-JP" altLang="en-US" sz="1600" dirty="0"/>
                    </a:p>
                  </a:txBody>
                  <a:tcPr>
                    <a:solidFill>
                      <a:schemeClr val="accent1">
                        <a:lumMod val="75000"/>
                      </a:schemeClr>
                    </a:solidFill>
                  </a:tcPr>
                </a:tc>
                <a:tc>
                  <a:txBody>
                    <a:bodyPr/>
                    <a:lstStyle/>
                    <a:p>
                      <a:r>
                        <a:rPr kumimoji="1" lang="en-US" altLang="ja-JP" sz="1600" dirty="0"/>
                        <a:t>2690</a:t>
                      </a:r>
                      <a:endParaRPr kumimoji="1" lang="ja-JP" altLang="en-US" sz="1600" dirty="0"/>
                    </a:p>
                  </a:txBody>
                  <a:tcPr>
                    <a:solidFill>
                      <a:schemeClr val="accent1">
                        <a:lumMod val="75000"/>
                      </a:schemeClr>
                    </a:solidFill>
                  </a:tcPr>
                </a:tc>
                <a:tc>
                  <a:txBody>
                    <a:bodyPr/>
                    <a:lstStyle/>
                    <a:p>
                      <a:r>
                        <a:rPr kumimoji="1" lang="en-US" altLang="ja-JP" sz="1600" dirty="0"/>
                        <a:t>2700</a:t>
                      </a:r>
                      <a:endParaRPr kumimoji="1" lang="ja-JP" altLang="en-US" sz="1600" dirty="0"/>
                    </a:p>
                  </a:txBody>
                  <a:tcPr>
                    <a:solidFill>
                      <a:schemeClr val="accent1">
                        <a:lumMod val="75000"/>
                      </a:schemeClr>
                    </a:solidFill>
                  </a:tcPr>
                </a:tc>
                <a:tc>
                  <a:txBody>
                    <a:bodyPr/>
                    <a:lstStyle/>
                    <a:p>
                      <a:r>
                        <a:rPr kumimoji="1" lang="en-US" altLang="ja-JP" sz="1600" dirty="0"/>
                        <a:t>2710</a:t>
                      </a:r>
                      <a:endParaRPr kumimoji="1" lang="ja-JP" altLang="en-US" sz="1600" dirty="0"/>
                    </a:p>
                  </a:txBody>
                  <a:tcPr>
                    <a:solidFill>
                      <a:schemeClr val="accent1">
                        <a:lumMod val="75000"/>
                      </a:schemeClr>
                    </a:solidFill>
                  </a:tcPr>
                </a:tc>
                <a:tc>
                  <a:txBody>
                    <a:bodyPr/>
                    <a:lstStyle/>
                    <a:p>
                      <a:r>
                        <a:rPr kumimoji="1" lang="en-US" altLang="ja-JP" sz="1600" dirty="0"/>
                        <a:t>2720</a:t>
                      </a:r>
                      <a:endParaRPr kumimoji="1" lang="ja-JP" altLang="en-US" sz="1600" dirty="0"/>
                    </a:p>
                  </a:txBody>
                  <a:tcPr>
                    <a:solidFill>
                      <a:schemeClr val="accent1">
                        <a:lumMod val="75000"/>
                      </a:schemeClr>
                    </a:solidFill>
                  </a:tcPr>
                </a:tc>
                <a:tc>
                  <a:txBody>
                    <a:bodyPr/>
                    <a:lstStyle/>
                    <a:p>
                      <a:r>
                        <a:rPr kumimoji="1" lang="en-US" altLang="ja-JP" sz="1600" dirty="0"/>
                        <a:t>2730</a:t>
                      </a:r>
                      <a:endParaRPr kumimoji="1" lang="ja-JP" altLang="en-US" sz="1600" dirty="0"/>
                    </a:p>
                  </a:txBody>
                  <a:tcPr>
                    <a:solidFill>
                      <a:schemeClr val="accent1">
                        <a:lumMod val="75000"/>
                      </a:schemeClr>
                    </a:solidFill>
                  </a:tcPr>
                </a:tc>
                <a:tc>
                  <a:txBody>
                    <a:bodyPr/>
                    <a:lstStyle/>
                    <a:p>
                      <a:r>
                        <a:rPr kumimoji="1" lang="en-US" altLang="ja-JP" sz="1600" dirty="0"/>
                        <a:t>2740</a:t>
                      </a:r>
                      <a:endParaRPr kumimoji="1" lang="ja-JP" altLang="en-US" sz="1600" dirty="0"/>
                    </a:p>
                  </a:txBody>
                  <a:tcPr>
                    <a:solidFill>
                      <a:schemeClr val="accent1">
                        <a:lumMod val="75000"/>
                      </a:schemeClr>
                    </a:solidFill>
                  </a:tcPr>
                </a:tc>
                <a:tc>
                  <a:txBody>
                    <a:bodyPr/>
                    <a:lstStyle/>
                    <a:p>
                      <a:pPr algn="ctr"/>
                      <a:r>
                        <a:rPr kumimoji="1" lang="ja-JP" altLang="en-US" sz="1600" dirty="0">
                          <a:solidFill>
                            <a:srgbClr val="FF0000"/>
                          </a:solidFill>
                        </a:rPr>
                        <a:t>合　計</a:t>
                      </a:r>
                    </a:p>
                  </a:txBody>
                  <a:tcPr anchor="ctr">
                    <a:solidFill>
                      <a:schemeClr val="accent1">
                        <a:lumMod val="75000"/>
                      </a:schemeClr>
                    </a:solidFill>
                  </a:tcPr>
                </a:tc>
                <a:extLst>
                  <a:ext uri="{0D108BD9-81ED-4DB2-BD59-A6C34878D82A}">
                    <a16:rowId xmlns:a16="http://schemas.microsoft.com/office/drawing/2014/main" xmlns="" val="4203114168"/>
                  </a:ext>
                </a:extLst>
              </a:tr>
              <a:tr h="532795">
                <a:tc>
                  <a:txBody>
                    <a:bodyPr/>
                    <a:lstStyle/>
                    <a:p>
                      <a:r>
                        <a:rPr kumimoji="1" lang="ja-JP" altLang="en-US" sz="1400" dirty="0">
                          <a:latin typeface="メイリオ" panose="020B0604030504040204" pitchFamily="50" charset="-128"/>
                          <a:ea typeface="メイリオ" panose="020B0604030504040204" pitchFamily="50" charset="-128"/>
                        </a:rPr>
                        <a:t>基金総額</a:t>
                      </a: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227,460.5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876,942.4</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646,920.9</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309,73.45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330,737.7</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487,282.5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392,648.8</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422,784.0</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269,153.1</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249,468.9</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188,673.3</a:t>
                      </a:r>
                    </a:p>
                  </a:txBody>
                  <a:tcPr anchor="ctr">
                    <a:solidFill>
                      <a:srgbClr val="CCECFF"/>
                    </a:solidFill>
                  </a:tcPr>
                </a:tc>
                <a:tc>
                  <a:txBody>
                    <a:bodyP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4,401,627.4</a:t>
                      </a:r>
                      <a:endParaRPr kumimoji="1" lang="ja-JP" altLang="en-US" sz="900" dirty="0">
                        <a:solidFill>
                          <a:srgbClr val="FF0000"/>
                        </a:solidFill>
                        <a:latin typeface="メイリオ" panose="020B0604030504040204" pitchFamily="50" charset="-128"/>
                        <a:ea typeface="メイリオ" panose="020B0604030504040204" pitchFamily="50" charset="-128"/>
                      </a:endParaRPr>
                    </a:p>
                  </a:txBody>
                  <a:tcPr anchor="ctr">
                    <a:solidFill>
                      <a:srgbClr val="CCECFF"/>
                    </a:solidFill>
                  </a:tcPr>
                </a:tc>
                <a:extLst>
                  <a:ext uri="{0D108BD9-81ED-4DB2-BD59-A6C34878D82A}">
                    <a16:rowId xmlns:a16="http://schemas.microsoft.com/office/drawing/2014/main" xmlns="" val="2759435485"/>
                  </a:ext>
                </a:extLst>
              </a:tr>
              <a:tr h="611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年次基金　</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一人当たり</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125.95</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192.65</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181.01</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103.12</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120.27</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161.51</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125.51</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128.54</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111.08</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103.43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86.07</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400" b="1" dirty="0">
                          <a:solidFill>
                            <a:srgbClr val="FF0000"/>
                          </a:solidFill>
                          <a:latin typeface="メイリオ" panose="020B0604030504040204" pitchFamily="50" charset="-128"/>
                          <a:ea typeface="メイリオ" panose="020B0604030504040204" pitchFamily="50" charset="-128"/>
                        </a:rPr>
                        <a:t>136.87</a:t>
                      </a:r>
                      <a:endParaRPr kumimoji="1" lang="ja-JP" altLang="en-US" sz="1400" b="1" dirty="0">
                        <a:solidFill>
                          <a:srgbClr val="FF0000"/>
                        </a:solidFill>
                        <a:latin typeface="メイリオ" panose="020B0604030504040204" pitchFamily="50" charset="-128"/>
                        <a:ea typeface="メイリオ" panose="020B0604030504040204" pitchFamily="50" charset="-128"/>
                      </a:endParaRPr>
                    </a:p>
                  </a:txBody>
                  <a:tcPr anchor="ctr">
                    <a:solidFill>
                      <a:srgbClr val="E7FFFF"/>
                    </a:solidFill>
                  </a:tcPr>
                </a:tc>
                <a:extLst>
                  <a:ext uri="{0D108BD9-81ED-4DB2-BD59-A6C34878D82A}">
                    <a16:rowId xmlns:a16="http://schemas.microsoft.com/office/drawing/2014/main" xmlns="" val="3945062515"/>
                  </a:ext>
                </a:extLst>
              </a:tr>
            </a:tbl>
          </a:graphicData>
        </a:graphic>
      </p:graphicFrame>
      <p:graphicFrame>
        <p:nvGraphicFramePr>
          <p:cNvPr id="17" name="表 17">
            <a:extLst>
              <a:ext uri="{FF2B5EF4-FFF2-40B4-BE49-F238E27FC236}">
                <a16:creationId xmlns:a16="http://schemas.microsoft.com/office/drawing/2014/main" xmlns="" id="{92E3960E-986D-40EA-BD7A-C435DE113CB8}"/>
              </a:ext>
            </a:extLst>
          </p:cNvPr>
          <p:cNvGraphicFramePr>
            <a:graphicFrameLocks noGrp="1"/>
          </p:cNvGraphicFramePr>
          <p:nvPr>
            <p:extLst>
              <p:ext uri="{D42A27DB-BD31-4B8C-83A1-F6EECF244321}">
                <p14:modId xmlns="" xmlns:p14="http://schemas.microsoft.com/office/powerpoint/2010/main" val="2688347213"/>
              </p:ext>
            </p:extLst>
          </p:nvPr>
        </p:nvGraphicFramePr>
        <p:xfrm>
          <a:off x="10449189" y="3250496"/>
          <a:ext cx="1742811" cy="2948599"/>
        </p:xfrm>
        <a:graphic>
          <a:graphicData uri="http://schemas.openxmlformats.org/drawingml/2006/table">
            <a:tbl>
              <a:tblPr firstRow="1" bandRow="1">
                <a:tableStyleId>{5C22544A-7EE6-4342-B048-85BDC9FD1C3A}</a:tableStyleId>
              </a:tblPr>
              <a:tblGrid>
                <a:gridCol w="1742811">
                  <a:extLst>
                    <a:ext uri="{9D8B030D-6E8A-4147-A177-3AD203B41FA5}">
                      <a16:colId xmlns:a16="http://schemas.microsoft.com/office/drawing/2014/main" xmlns="" val="234529475"/>
                    </a:ext>
                  </a:extLst>
                </a:gridCol>
              </a:tblGrid>
              <a:tr h="2491399">
                <a:tc>
                  <a:txBody>
                    <a:bodyPr/>
                    <a:lstStyle/>
                    <a:p>
                      <a:pPr algn="ctr"/>
                      <a:r>
                        <a:rPr kumimoji="1" lang="ja-JP" altLang="en-US" sz="1500" b="1" dirty="0">
                          <a:solidFill>
                            <a:schemeClr val="bg1"/>
                          </a:solidFill>
                          <a:latin typeface="メイリオ" panose="020B0604030504040204" pitchFamily="50" charset="-128"/>
                          <a:ea typeface="メイリオ" panose="020B0604030504040204" pitchFamily="50" charset="-128"/>
                        </a:rPr>
                        <a:t>日　本</a:t>
                      </a:r>
                      <a:endParaRPr kumimoji="1" lang="en-US" altLang="ja-JP" sz="15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500" b="0" dirty="0">
                          <a:solidFill>
                            <a:schemeClr val="bg1"/>
                          </a:solidFill>
                          <a:latin typeface="メイリオ" panose="020B0604030504040204" pitchFamily="50" charset="-128"/>
                          <a:ea typeface="メイリオ" panose="020B0604030504040204" pitchFamily="50" charset="-128"/>
                        </a:rPr>
                        <a:t>年次基金寄付総額</a:t>
                      </a:r>
                      <a:endParaRPr kumimoji="1" lang="en-US" altLang="ja-JP" sz="1500" b="0" dirty="0">
                        <a:solidFill>
                          <a:schemeClr val="bg1"/>
                        </a:solidFill>
                        <a:latin typeface="メイリオ" panose="020B0604030504040204" pitchFamily="50" charset="-128"/>
                        <a:ea typeface="メイリオ" panose="020B0604030504040204" pitchFamily="50" charset="-128"/>
                      </a:endParaRPr>
                    </a:p>
                    <a:p>
                      <a:r>
                        <a:rPr kumimoji="1" lang="ja-JP" altLang="en-US" sz="1500" b="0" dirty="0">
                          <a:solidFill>
                            <a:schemeClr val="bg1"/>
                          </a:solidFill>
                          <a:latin typeface="メイリオ" panose="020B0604030504040204" pitchFamily="50" charset="-128"/>
                          <a:ea typeface="メイリオ" panose="020B0604030504040204" pitchFamily="50" charset="-128"/>
                        </a:rPr>
                        <a:t> ＄</a:t>
                      </a:r>
                      <a:r>
                        <a:rPr kumimoji="1" lang="en-US" altLang="ja-JP" sz="1500" b="0" dirty="0">
                          <a:solidFill>
                            <a:schemeClr val="bg1"/>
                          </a:solidFill>
                          <a:latin typeface="メイリオ" panose="020B0604030504040204" pitchFamily="50" charset="-128"/>
                          <a:ea typeface="メイリオ" panose="020B0604030504040204" pitchFamily="50" charset="-128"/>
                        </a:rPr>
                        <a:t>12,700,466.52</a:t>
                      </a:r>
                    </a:p>
                    <a:p>
                      <a:pPr algn="ctr"/>
                      <a:r>
                        <a:rPr kumimoji="1" lang="ja-JP" altLang="en-US" sz="1500" b="0" dirty="0">
                          <a:solidFill>
                            <a:schemeClr val="bg1"/>
                          </a:solidFill>
                          <a:latin typeface="メイリオ" panose="020B0604030504040204" pitchFamily="50" charset="-128"/>
                          <a:ea typeface="メイリオ" panose="020B0604030504040204" pitchFamily="50" charset="-128"/>
                        </a:rPr>
                        <a:t>一人当たり年次基金</a:t>
                      </a:r>
                      <a:endParaRPr kumimoji="1" lang="en-US" altLang="ja-JP" sz="1500" b="0" dirty="0">
                        <a:solidFill>
                          <a:schemeClr val="bg1"/>
                        </a:solidFill>
                        <a:latin typeface="メイリオ" panose="020B0604030504040204" pitchFamily="50" charset="-128"/>
                        <a:ea typeface="メイリオ" panose="020B0604030504040204" pitchFamily="50" charset="-128"/>
                      </a:endParaRPr>
                    </a:p>
                    <a:p>
                      <a:r>
                        <a:rPr kumimoji="1" lang="ja-JP" altLang="en-US" sz="1500" b="0" dirty="0">
                          <a:solidFill>
                            <a:schemeClr val="bg1"/>
                          </a:solidFill>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$144.96</a:t>
                      </a:r>
                      <a:endParaRPr kumimoji="1" lang="ja-JP" altLang="en-US" sz="2000" b="1" dirty="0">
                        <a:solidFill>
                          <a:srgbClr val="FF0000"/>
                        </a:solidFill>
                        <a:latin typeface="メイリオ" panose="020B0604030504040204" pitchFamily="50" charset="-128"/>
                        <a:ea typeface="メイリオ" panose="020B0604030504040204" pitchFamily="50" charset="-128"/>
                      </a:endParaRPr>
                    </a:p>
                  </a:txBody>
                  <a:tcPr>
                    <a:solidFill>
                      <a:schemeClr val="accent1">
                        <a:lumMod val="75000"/>
                      </a:schemeClr>
                    </a:solidFill>
                  </a:tcPr>
                </a:tc>
                <a:extLst>
                  <a:ext uri="{0D108BD9-81ED-4DB2-BD59-A6C34878D82A}">
                    <a16:rowId xmlns:a16="http://schemas.microsoft.com/office/drawing/2014/main" xmlns="" val="2713649000"/>
                  </a:ext>
                </a:extLst>
              </a:tr>
              <a:tr h="131154">
                <a:tc>
                  <a:txBody>
                    <a:bodyPr/>
                    <a:lstStyle/>
                    <a:p>
                      <a:pPr algn="ctr"/>
                      <a:endParaRPr kumimoji="1" lang="ja-JP" altLang="en-US" sz="2400" b="1" dirty="0">
                        <a:solidFill>
                          <a:srgbClr val="5348E8"/>
                        </a:solidFill>
                        <a:latin typeface="メイリオ" panose="020B0604030504040204" pitchFamily="50" charset="-128"/>
                        <a:ea typeface="メイリオ" panose="020B0604030504040204" pitchFamily="50" charset="-128"/>
                      </a:endParaRPr>
                    </a:p>
                  </a:txBody>
                  <a:tcPr anchor="ctr">
                    <a:solidFill>
                      <a:srgbClr val="CCECFF"/>
                    </a:solidFill>
                  </a:tcPr>
                </a:tc>
                <a:extLst>
                  <a:ext uri="{0D108BD9-81ED-4DB2-BD59-A6C34878D82A}">
                    <a16:rowId xmlns:a16="http://schemas.microsoft.com/office/drawing/2014/main" xmlns="" val="3598388110"/>
                  </a:ext>
                </a:extLst>
              </a:tr>
            </a:tbl>
          </a:graphicData>
        </a:graphic>
      </p:graphicFrame>
      <p:sp>
        <p:nvSpPr>
          <p:cNvPr id="18" name="正方形/長方形 17">
            <a:extLst>
              <a:ext uri="{FF2B5EF4-FFF2-40B4-BE49-F238E27FC236}">
                <a16:creationId xmlns:a16="http://schemas.microsoft.com/office/drawing/2014/main" xmlns="" id="{38D451B9-D841-425A-9C82-6802752DBE4B}"/>
              </a:ext>
            </a:extLst>
          </p:cNvPr>
          <p:cNvSpPr/>
          <p:nvPr/>
        </p:nvSpPr>
        <p:spPr>
          <a:xfrm>
            <a:off x="10852702" y="1655613"/>
            <a:ext cx="1271239"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寄付額：米ドル</a:t>
            </a:r>
          </a:p>
        </p:txBody>
      </p:sp>
      <p:sp>
        <p:nvSpPr>
          <p:cNvPr id="19" name="正方形/長方形 18">
            <a:extLst>
              <a:ext uri="{FF2B5EF4-FFF2-40B4-BE49-F238E27FC236}">
                <a16:creationId xmlns:a16="http://schemas.microsoft.com/office/drawing/2014/main" xmlns="" id="{B7084F60-5D08-4072-A41A-DF28D541FF65}"/>
              </a:ext>
            </a:extLst>
          </p:cNvPr>
          <p:cNvSpPr/>
          <p:nvPr/>
        </p:nvSpPr>
        <p:spPr>
          <a:xfrm>
            <a:off x="10337181" y="6166924"/>
            <a:ext cx="1836000" cy="253916"/>
          </a:xfrm>
          <a:prstGeom prst="rect">
            <a:avLst/>
          </a:prstGeom>
        </p:spPr>
        <p:txBody>
          <a:bodyPr wrap="square">
            <a:spAutoFit/>
          </a:bodyPr>
          <a:lstStyle/>
          <a:p>
            <a:pPr algn="ctr"/>
            <a:r>
              <a:rPr lang="ja-JP" altLang="en-US" sz="1050" dirty="0">
                <a:latin typeface="メイリオ" panose="020B0604030504040204" pitchFamily="50" charset="-128"/>
                <a:ea typeface="メイリオ" panose="020B0604030504040204" pitchFamily="50" charset="-128"/>
              </a:rPr>
              <a:t>（財団</a:t>
            </a:r>
            <a:r>
              <a:rPr lang="en-US" altLang="ja-JP" sz="1050" dirty="0">
                <a:latin typeface="メイリオ" panose="020B0604030504040204" pitchFamily="50" charset="-128"/>
                <a:ea typeface="メイリオ" panose="020B0604030504040204" pitchFamily="50" charset="-128"/>
              </a:rPr>
              <a:t>NEWS</a:t>
            </a:r>
            <a:r>
              <a:rPr lang="ja-JP" altLang="en-US" sz="1050" dirty="0">
                <a:latin typeface="メイリオ" panose="020B0604030504040204" pitchFamily="50" charset="-128"/>
                <a:ea typeface="メイリオ" panose="020B0604030504040204" pitchFamily="50" charset="-128"/>
              </a:rPr>
              <a:t>９月号より）</a:t>
            </a:r>
          </a:p>
        </p:txBody>
      </p:sp>
      <p:graphicFrame>
        <p:nvGraphicFramePr>
          <p:cNvPr id="13" name="表 13">
            <a:extLst>
              <a:ext uri="{FF2B5EF4-FFF2-40B4-BE49-F238E27FC236}">
                <a16:creationId xmlns:a16="http://schemas.microsoft.com/office/drawing/2014/main" xmlns="" id="{E24784B1-6274-4321-9D96-BA34D1670CFB}"/>
              </a:ext>
            </a:extLst>
          </p:cNvPr>
          <p:cNvGraphicFramePr>
            <a:graphicFrameLocks noGrp="1"/>
          </p:cNvGraphicFramePr>
          <p:nvPr>
            <p:ph idx="1"/>
            <p:extLst>
              <p:ext uri="{D42A27DB-BD31-4B8C-83A1-F6EECF244321}">
                <p14:modId xmlns="" xmlns:p14="http://schemas.microsoft.com/office/powerpoint/2010/main" val="3009470073"/>
              </p:ext>
            </p:extLst>
          </p:nvPr>
        </p:nvGraphicFramePr>
        <p:xfrm>
          <a:off x="121457" y="1471010"/>
          <a:ext cx="11952016" cy="1168400"/>
        </p:xfrm>
        <a:graphic>
          <a:graphicData uri="http://schemas.openxmlformats.org/drawingml/2006/table">
            <a:tbl>
              <a:tblPr firstRow="1" bandRow="1">
                <a:tableStyleId>{5C22544A-7EE6-4342-B048-85BDC9FD1C3A}</a:tableStyleId>
              </a:tblPr>
              <a:tblGrid>
                <a:gridCol w="1028647">
                  <a:extLst>
                    <a:ext uri="{9D8B030D-6E8A-4147-A177-3AD203B41FA5}">
                      <a16:colId xmlns:a16="http://schemas.microsoft.com/office/drawing/2014/main" xmlns="" val="2687102453"/>
                    </a:ext>
                  </a:extLst>
                </a:gridCol>
                <a:gridCol w="717107">
                  <a:extLst>
                    <a:ext uri="{9D8B030D-6E8A-4147-A177-3AD203B41FA5}">
                      <a16:colId xmlns:a16="http://schemas.microsoft.com/office/drawing/2014/main" xmlns="" val="717488200"/>
                    </a:ext>
                  </a:extLst>
                </a:gridCol>
                <a:gridCol w="717107">
                  <a:extLst>
                    <a:ext uri="{9D8B030D-6E8A-4147-A177-3AD203B41FA5}">
                      <a16:colId xmlns:a16="http://schemas.microsoft.com/office/drawing/2014/main" xmlns="" val="256469041"/>
                    </a:ext>
                  </a:extLst>
                </a:gridCol>
                <a:gridCol w="717107">
                  <a:extLst>
                    <a:ext uri="{9D8B030D-6E8A-4147-A177-3AD203B41FA5}">
                      <a16:colId xmlns:a16="http://schemas.microsoft.com/office/drawing/2014/main" xmlns="" val="2253794022"/>
                    </a:ext>
                  </a:extLst>
                </a:gridCol>
                <a:gridCol w="717107">
                  <a:extLst>
                    <a:ext uri="{9D8B030D-6E8A-4147-A177-3AD203B41FA5}">
                      <a16:colId xmlns:a16="http://schemas.microsoft.com/office/drawing/2014/main" xmlns="" val="912615419"/>
                    </a:ext>
                  </a:extLst>
                </a:gridCol>
                <a:gridCol w="717107">
                  <a:extLst>
                    <a:ext uri="{9D8B030D-6E8A-4147-A177-3AD203B41FA5}">
                      <a16:colId xmlns:a16="http://schemas.microsoft.com/office/drawing/2014/main" xmlns="" val="2120219682"/>
                    </a:ext>
                  </a:extLst>
                </a:gridCol>
                <a:gridCol w="717107">
                  <a:extLst>
                    <a:ext uri="{9D8B030D-6E8A-4147-A177-3AD203B41FA5}">
                      <a16:colId xmlns:a16="http://schemas.microsoft.com/office/drawing/2014/main" xmlns="" val="3171680295"/>
                    </a:ext>
                  </a:extLst>
                </a:gridCol>
                <a:gridCol w="717107">
                  <a:extLst>
                    <a:ext uri="{9D8B030D-6E8A-4147-A177-3AD203B41FA5}">
                      <a16:colId xmlns:a16="http://schemas.microsoft.com/office/drawing/2014/main" xmlns="" val="369232127"/>
                    </a:ext>
                  </a:extLst>
                </a:gridCol>
                <a:gridCol w="717107">
                  <a:extLst>
                    <a:ext uri="{9D8B030D-6E8A-4147-A177-3AD203B41FA5}">
                      <a16:colId xmlns:a16="http://schemas.microsoft.com/office/drawing/2014/main" xmlns="" val="1175287825"/>
                    </a:ext>
                  </a:extLst>
                </a:gridCol>
                <a:gridCol w="717107">
                  <a:extLst>
                    <a:ext uri="{9D8B030D-6E8A-4147-A177-3AD203B41FA5}">
                      <a16:colId xmlns:a16="http://schemas.microsoft.com/office/drawing/2014/main" xmlns="" val="4099572229"/>
                    </a:ext>
                  </a:extLst>
                </a:gridCol>
                <a:gridCol w="717107">
                  <a:extLst>
                    <a:ext uri="{9D8B030D-6E8A-4147-A177-3AD203B41FA5}">
                      <a16:colId xmlns:a16="http://schemas.microsoft.com/office/drawing/2014/main" xmlns="" val="1511109594"/>
                    </a:ext>
                  </a:extLst>
                </a:gridCol>
                <a:gridCol w="717107">
                  <a:extLst>
                    <a:ext uri="{9D8B030D-6E8A-4147-A177-3AD203B41FA5}">
                      <a16:colId xmlns:a16="http://schemas.microsoft.com/office/drawing/2014/main" xmlns="" val="3204690269"/>
                    </a:ext>
                  </a:extLst>
                </a:gridCol>
                <a:gridCol w="717107">
                  <a:extLst>
                    <a:ext uri="{9D8B030D-6E8A-4147-A177-3AD203B41FA5}">
                      <a16:colId xmlns:a16="http://schemas.microsoft.com/office/drawing/2014/main" xmlns="" val="2781699539"/>
                    </a:ext>
                  </a:extLst>
                </a:gridCol>
                <a:gridCol w="717107">
                  <a:extLst>
                    <a:ext uri="{9D8B030D-6E8A-4147-A177-3AD203B41FA5}">
                      <a16:colId xmlns:a16="http://schemas.microsoft.com/office/drawing/2014/main" xmlns="" val="4278855121"/>
                    </a:ext>
                  </a:extLst>
                </a:gridCol>
                <a:gridCol w="717107">
                  <a:extLst>
                    <a:ext uri="{9D8B030D-6E8A-4147-A177-3AD203B41FA5}">
                      <a16:colId xmlns:a16="http://schemas.microsoft.com/office/drawing/2014/main" xmlns="" val="918401866"/>
                    </a:ext>
                  </a:extLst>
                </a:gridCol>
                <a:gridCol w="883871">
                  <a:extLst>
                    <a:ext uri="{9D8B030D-6E8A-4147-A177-3AD203B41FA5}">
                      <a16:colId xmlns:a16="http://schemas.microsoft.com/office/drawing/2014/main" xmlns="" val="3984713877"/>
                    </a:ext>
                  </a:extLst>
                </a:gridCol>
              </a:tblGrid>
              <a:tr h="370840">
                <a:tc>
                  <a:txBody>
                    <a:bodyPr/>
                    <a:lstStyle/>
                    <a:p>
                      <a:pPr algn="ctr"/>
                      <a:r>
                        <a:rPr kumimoji="1" lang="ja-JP" altLang="en-US" sz="1600" dirty="0"/>
                        <a:t>地　区</a:t>
                      </a:r>
                    </a:p>
                  </a:txBody>
                  <a:tcPr>
                    <a:solidFill>
                      <a:schemeClr val="accent1">
                        <a:lumMod val="75000"/>
                      </a:schemeClr>
                    </a:solidFill>
                  </a:tcPr>
                </a:tc>
                <a:tc>
                  <a:txBody>
                    <a:bodyPr/>
                    <a:lstStyle/>
                    <a:p>
                      <a:r>
                        <a:rPr kumimoji="1" lang="en-US" altLang="ja-JP" sz="1600" dirty="0"/>
                        <a:t>2500</a:t>
                      </a:r>
                      <a:endParaRPr kumimoji="1" lang="ja-JP" altLang="en-US" sz="1600" dirty="0"/>
                    </a:p>
                  </a:txBody>
                  <a:tcPr>
                    <a:solidFill>
                      <a:schemeClr val="accent1">
                        <a:lumMod val="75000"/>
                      </a:schemeClr>
                    </a:solidFill>
                  </a:tcPr>
                </a:tc>
                <a:tc>
                  <a:txBody>
                    <a:bodyPr/>
                    <a:lstStyle/>
                    <a:p>
                      <a:r>
                        <a:rPr kumimoji="1" lang="en-US" altLang="ja-JP" sz="1600" dirty="0"/>
                        <a:t>2510</a:t>
                      </a:r>
                      <a:endParaRPr kumimoji="1" lang="ja-JP" altLang="en-US" sz="1600" dirty="0"/>
                    </a:p>
                  </a:txBody>
                  <a:tcPr>
                    <a:solidFill>
                      <a:schemeClr val="accent1">
                        <a:lumMod val="75000"/>
                      </a:schemeClr>
                    </a:solidFill>
                  </a:tcPr>
                </a:tc>
                <a:tc>
                  <a:txBody>
                    <a:bodyPr/>
                    <a:lstStyle/>
                    <a:p>
                      <a:r>
                        <a:rPr kumimoji="1" lang="en-US" altLang="ja-JP" sz="1600" dirty="0"/>
                        <a:t>2520</a:t>
                      </a:r>
                      <a:endParaRPr kumimoji="1" lang="ja-JP" altLang="en-US" sz="1600" dirty="0"/>
                    </a:p>
                  </a:txBody>
                  <a:tcPr>
                    <a:solidFill>
                      <a:schemeClr val="accent1">
                        <a:lumMod val="75000"/>
                      </a:schemeClr>
                    </a:solidFill>
                  </a:tcPr>
                </a:tc>
                <a:tc>
                  <a:txBody>
                    <a:bodyPr/>
                    <a:lstStyle/>
                    <a:p>
                      <a:r>
                        <a:rPr kumimoji="1" lang="en-US" altLang="ja-JP" sz="1600" dirty="0"/>
                        <a:t>2530</a:t>
                      </a:r>
                      <a:endParaRPr kumimoji="1" lang="ja-JP" altLang="en-US" sz="1600" dirty="0"/>
                    </a:p>
                  </a:txBody>
                  <a:tcPr>
                    <a:solidFill>
                      <a:schemeClr val="accent1">
                        <a:lumMod val="75000"/>
                      </a:schemeClr>
                    </a:solidFill>
                  </a:tcPr>
                </a:tc>
                <a:tc>
                  <a:txBody>
                    <a:bodyPr/>
                    <a:lstStyle/>
                    <a:p>
                      <a:r>
                        <a:rPr kumimoji="1" lang="en-US" altLang="ja-JP" sz="1600" dirty="0"/>
                        <a:t>2540</a:t>
                      </a:r>
                      <a:endParaRPr kumimoji="1" lang="ja-JP" altLang="en-US" sz="1600" dirty="0"/>
                    </a:p>
                  </a:txBody>
                  <a:tcPr>
                    <a:solidFill>
                      <a:schemeClr val="accent1">
                        <a:lumMod val="75000"/>
                      </a:schemeClr>
                    </a:solidFill>
                  </a:tcPr>
                </a:tc>
                <a:tc>
                  <a:txBody>
                    <a:bodyPr/>
                    <a:lstStyle/>
                    <a:p>
                      <a:r>
                        <a:rPr kumimoji="1" lang="en-US" altLang="ja-JP" sz="1600" dirty="0"/>
                        <a:t>2550</a:t>
                      </a:r>
                      <a:endParaRPr kumimoji="1" lang="ja-JP" altLang="en-US" sz="1600" dirty="0"/>
                    </a:p>
                  </a:txBody>
                  <a:tcPr>
                    <a:solidFill>
                      <a:schemeClr val="accent1">
                        <a:lumMod val="75000"/>
                      </a:schemeClr>
                    </a:solidFill>
                  </a:tcPr>
                </a:tc>
                <a:tc>
                  <a:txBody>
                    <a:bodyPr/>
                    <a:lstStyle/>
                    <a:p>
                      <a:r>
                        <a:rPr kumimoji="1" lang="en-US" altLang="ja-JP" sz="1600" dirty="0"/>
                        <a:t>2560</a:t>
                      </a:r>
                      <a:endParaRPr kumimoji="1" lang="ja-JP" altLang="en-US" sz="1600" dirty="0"/>
                    </a:p>
                  </a:txBody>
                  <a:tcPr>
                    <a:solidFill>
                      <a:schemeClr val="accent1">
                        <a:lumMod val="75000"/>
                      </a:schemeClr>
                    </a:solidFill>
                  </a:tcPr>
                </a:tc>
                <a:tc>
                  <a:txBody>
                    <a:bodyPr/>
                    <a:lstStyle/>
                    <a:p>
                      <a:r>
                        <a:rPr kumimoji="1" lang="en-US" altLang="ja-JP" sz="1600" dirty="0"/>
                        <a:t>2570</a:t>
                      </a:r>
                      <a:endParaRPr kumimoji="1" lang="ja-JP" altLang="en-US" sz="1600" dirty="0"/>
                    </a:p>
                  </a:txBody>
                  <a:tcPr>
                    <a:solidFill>
                      <a:schemeClr val="accent1">
                        <a:lumMod val="75000"/>
                      </a:schemeClr>
                    </a:solidFill>
                  </a:tcPr>
                </a:tc>
                <a:tc>
                  <a:txBody>
                    <a:bodyPr/>
                    <a:lstStyle/>
                    <a:p>
                      <a:r>
                        <a:rPr kumimoji="1" lang="en-US" altLang="ja-JP" sz="1600" dirty="0"/>
                        <a:t>2770</a:t>
                      </a:r>
                      <a:endParaRPr kumimoji="1" lang="ja-JP" altLang="en-US" sz="1600" dirty="0"/>
                    </a:p>
                  </a:txBody>
                  <a:tcPr>
                    <a:solidFill>
                      <a:schemeClr val="accent1">
                        <a:lumMod val="75000"/>
                      </a:schemeClr>
                    </a:solidFill>
                  </a:tcPr>
                </a:tc>
                <a:tc>
                  <a:txBody>
                    <a:bodyPr/>
                    <a:lstStyle/>
                    <a:p>
                      <a:r>
                        <a:rPr kumimoji="1" lang="en-US" altLang="ja-JP" sz="1600" dirty="0"/>
                        <a:t>2779</a:t>
                      </a:r>
                      <a:endParaRPr kumimoji="1" lang="ja-JP" altLang="en-US" sz="1600" dirty="0"/>
                    </a:p>
                  </a:txBody>
                  <a:tcPr>
                    <a:solidFill>
                      <a:schemeClr val="accent1">
                        <a:lumMod val="75000"/>
                      </a:schemeClr>
                    </a:solidFill>
                  </a:tcPr>
                </a:tc>
                <a:tc>
                  <a:txBody>
                    <a:bodyPr/>
                    <a:lstStyle/>
                    <a:p>
                      <a:r>
                        <a:rPr kumimoji="1" lang="en-US" altLang="ja-JP" sz="1600" dirty="0"/>
                        <a:t>2800</a:t>
                      </a:r>
                      <a:endParaRPr kumimoji="1" lang="ja-JP" altLang="en-US" sz="1600" dirty="0"/>
                    </a:p>
                  </a:txBody>
                  <a:tcPr>
                    <a:solidFill>
                      <a:schemeClr val="accent1">
                        <a:lumMod val="75000"/>
                      </a:schemeClr>
                    </a:solidFill>
                  </a:tcPr>
                </a:tc>
                <a:tc>
                  <a:txBody>
                    <a:bodyPr/>
                    <a:lstStyle/>
                    <a:p>
                      <a:r>
                        <a:rPr kumimoji="1" lang="en-US" altLang="ja-JP" sz="1600" dirty="0"/>
                        <a:t>2820</a:t>
                      </a:r>
                      <a:endParaRPr kumimoji="1" lang="ja-JP" altLang="en-US" sz="1600" dirty="0"/>
                    </a:p>
                  </a:txBody>
                  <a:tcPr>
                    <a:solidFill>
                      <a:schemeClr val="accent1">
                        <a:lumMod val="75000"/>
                      </a:schemeClr>
                    </a:solidFill>
                  </a:tcPr>
                </a:tc>
                <a:tc>
                  <a:txBody>
                    <a:bodyPr/>
                    <a:lstStyle/>
                    <a:p>
                      <a:r>
                        <a:rPr kumimoji="1" lang="en-US" altLang="ja-JP" sz="1600" dirty="0"/>
                        <a:t>2830</a:t>
                      </a:r>
                      <a:endParaRPr kumimoji="1" lang="ja-JP" altLang="en-US" sz="1600" dirty="0"/>
                    </a:p>
                  </a:txBody>
                  <a:tcPr>
                    <a:solidFill>
                      <a:schemeClr val="accent1">
                        <a:lumMod val="75000"/>
                      </a:schemeClr>
                    </a:solidFill>
                  </a:tcPr>
                </a:tc>
                <a:tc>
                  <a:txBody>
                    <a:bodyPr/>
                    <a:lstStyle/>
                    <a:p>
                      <a:r>
                        <a:rPr kumimoji="1" lang="en-US" altLang="ja-JP" sz="1600" dirty="0"/>
                        <a:t>2840</a:t>
                      </a:r>
                      <a:endParaRPr kumimoji="1" lang="ja-JP" altLang="en-US" sz="1600" dirty="0"/>
                    </a:p>
                  </a:txBody>
                  <a:tcPr>
                    <a:solidFill>
                      <a:schemeClr val="accent1">
                        <a:lumMod val="75000"/>
                      </a:schemeClr>
                    </a:solidFill>
                  </a:tcPr>
                </a:tc>
                <a:tc>
                  <a:txBody>
                    <a:bodyPr/>
                    <a:lstStyle/>
                    <a:p>
                      <a:pPr algn="ctr"/>
                      <a:r>
                        <a:rPr kumimoji="1" lang="ja-JP" altLang="en-US" sz="1600" dirty="0">
                          <a:solidFill>
                            <a:srgbClr val="FF0000"/>
                          </a:solidFill>
                        </a:rPr>
                        <a:t>合　計</a:t>
                      </a:r>
                    </a:p>
                  </a:txBody>
                  <a:tcPr anchor="ctr">
                    <a:solidFill>
                      <a:schemeClr val="accent1">
                        <a:lumMod val="75000"/>
                      </a:schemeClr>
                    </a:solidFill>
                  </a:tcPr>
                </a:tc>
                <a:extLst>
                  <a:ext uri="{0D108BD9-81ED-4DB2-BD59-A6C34878D82A}">
                    <a16:rowId xmlns:a16="http://schemas.microsoft.com/office/drawing/2014/main" xmlns="" val="4083437695"/>
                  </a:ext>
                </a:extLst>
              </a:tr>
              <a:tr h="370840">
                <a:tc>
                  <a:txBody>
                    <a:bodyPr/>
                    <a:lstStyle/>
                    <a:p>
                      <a:r>
                        <a:rPr kumimoji="1" lang="ja-JP" altLang="en-US" sz="1400" dirty="0">
                          <a:latin typeface="メイリオ" panose="020B0604030504040204" pitchFamily="50" charset="-128"/>
                          <a:ea typeface="メイリオ" panose="020B0604030504040204" pitchFamily="50" charset="-128"/>
                        </a:rPr>
                        <a:t>基金総額</a:t>
                      </a: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203,636.9</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359,738.1</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163,427.4</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278,618.5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95,562.7</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278,036.3</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382,195.5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190,537.5</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496,709.3</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372,002.6</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178,483.8</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298,070.4</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172,300.3</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800" dirty="0">
                          <a:latin typeface="メイリオ" panose="020B0604030504040204" pitchFamily="50" charset="-128"/>
                          <a:ea typeface="メイリオ" panose="020B0604030504040204" pitchFamily="50" charset="-128"/>
                        </a:rPr>
                        <a:t>365,073.1</a:t>
                      </a:r>
                      <a:endParaRPr kumimoji="1" lang="ja-JP" altLang="en-US" sz="800"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3,834,397.4</a:t>
                      </a:r>
                      <a:endParaRPr kumimoji="1" lang="ja-JP" altLang="en-US" sz="900" dirty="0">
                        <a:solidFill>
                          <a:srgbClr val="FF0000"/>
                        </a:solidFill>
                        <a:latin typeface="メイリオ" panose="020B0604030504040204" pitchFamily="50" charset="-128"/>
                        <a:ea typeface="メイリオ" panose="020B0604030504040204" pitchFamily="50" charset="-128"/>
                      </a:endParaRPr>
                    </a:p>
                  </a:txBody>
                  <a:tcPr anchor="ctr">
                    <a:solidFill>
                      <a:srgbClr val="CCECFF"/>
                    </a:solidFill>
                  </a:tcPr>
                </a:tc>
                <a:extLst>
                  <a:ext uri="{0D108BD9-81ED-4DB2-BD59-A6C34878D82A}">
                    <a16:rowId xmlns:a16="http://schemas.microsoft.com/office/drawing/2014/main" xmlns="" val="483964175"/>
                  </a:ext>
                </a:extLst>
              </a:tr>
              <a:tr h="370840">
                <a:tc>
                  <a:txBody>
                    <a:bodyPr/>
                    <a:lstStyle/>
                    <a:p>
                      <a:pPr algn="ctr"/>
                      <a:r>
                        <a:rPr kumimoji="1" lang="ja-JP" altLang="en-US" sz="1100" dirty="0">
                          <a:latin typeface="メイリオ" panose="020B0604030504040204" pitchFamily="50" charset="-128"/>
                          <a:ea typeface="メイリオ" panose="020B0604030504040204" pitchFamily="50" charset="-128"/>
                        </a:rPr>
                        <a:t>年次基金　</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一人当たり</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90.75</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140.03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74.90</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121.77</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86.48</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161.18</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186.80</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118.13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197.34</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133.72</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113.90</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152.47</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149.18</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173.93</a:t>
                      </a:r>
                      <a:endParaRPr kumimoji="1" lang="ja-JP" altLang="en-US" sz="1100" dirty="0">
                        <a:latin typeface="メイリオ" panose="020B0604030504040204" pitchFamily="50" charset="-128"/>
                        <a:ea typeface="メイリオ" panose="020B0604030504040204" pitchFamily="50" charset="-128"/>
                      </a:endParaRPr>
                    </a:p>
                  </a:txBody>
                  <a:tcPr anchor="ctr">
                    <a:solidFill>
                      <a:srgbClr val="E7FFFF"/>
                    </a:solidFill>
                  </a:tcPr>
                </a:tc>
                <a:tc>
                  <a:txBody>
                    <a:bodyPr/>
                    <a:lstStyle/>
                    <a:p>
                      <a:pPr algn="ctr"/>
                      <a:r>
                        <a:rPr kumimoji="1" lang="en-US" altLang="ja-JP" sz="1400" b="1" dirty="0">
                          <a:solidFill>
                            <a:srgbClr val="FF0000"/>
                          </a:solidFill>
                          <a:latin typeface="メイリオ" panose="020B0604030504040204" pitchFamily="50" charset="-128"/>
                          <a:ea typeface="メイリオ" panose="020B0604030504040204" pitchFamily="50" charset="-128"/>
                        </a:rPr>
                        <a:t>137.69</a:t>
                      </a:r>
                      <a:endParaRPr kumimoji="1" lang="ja-JP" altLang="en-US" sz="1400" b="1" dirty="0">
                        <a:solidFill>
                          <a:srgbClr val="FF0000"/>
                        </a:solidFill>
                        <a:latin typeface="メイリオ" panose="020B0604030504040204" pitchFamily="50" charset="-128"/>
                        <a:ea typeface="メイリオ" panose="020B0604030504040204" pitchFamily="50" charset="-128"/>
                      </a:endParaRPr>
                    </a:p>
                  </a:txBody>
                  <a:tcPr anchor="ctr">
                    <a:solidFill>
                      <a:srgbClr val="E7FFFF"/>
                    </a:solidFill>
                  </a:tcPr>
                </a:tc>
                <a:extLst>
                  <a:ext uri="{0D108BD9-81ED-4DB2-BD59-A6C34878D82A}">
                    <a16:rowId xmlns:a16="http://schemas.microsoft.com/office/drawing/2014/main" xmlns="" val="1695131523"/>
                  </a:ext>
                </a:extLst>
              </a:tr>
            </a:tbl>
          </a:graphicData>
        </a:graphic>
      </p:graphicFrame>
    </p:spTree>
    <p:extLst>
      <p:ext uri="{BB962C8B-B14F-4D97-AF65-F5344CB8AC3E}">
        <p14:creationId xmlns="" xmlns:p14="http://schemas.microsoft.com/office/powerpoint/2010/main" val="246208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a:latin typeface="+mj-ea"/>
              </a:rPr>
              <a:t>2019-20</a:t>
            </a:r>
            <a:r>
              <a:rPr kumimoji="1" lang="ja-JP" altLang="en-US" sz="2800" dirty="0">
                <a:latin typeface="+mj-ea"/>
              </a:rPr>
              <a:t>会計年</a:t>
            </a:r>
            <a:r>
              <a:rPr kumimoji="1" lang="ja-JP" altLang="en-US" sz="2800" dirty="0" smtClean="0">
                <a:latin typeface="+mj-ea"/>
              </a:rPr>
              <a:t>度支出現況</a:t>
            </a:r>
            <a:endParaRPr kumimoji="1" lang="ja-JP" altLang="en-US" sz="2800" dirty="0">
              <a:latin typeface="+mj-ea"/>
            </a:endParaRPr>
          </a:p>
        </p:txBody>
      </p:sp>
      <p:sp>
        <p:nvSpPr>
          <p:cNvPr id="3" name="コンテンツ プレースホルダー 2"/>
          <p:cNvSpPr>
            <a:spLocks noGrp="1"/>
          </p:cNvSpPr>
          <p:nvPr>
            <p:ph idx="1"/>
          </p:nvPr>
        </p:nvSpPr>
        <p:spPr>
          <a:xfrm>
            <a:off x="1775520" y="1219201"/>
            <a:ext cx="8568952" cy="4525963"/>
          </a:xfrm>
        </p:spPr>
        <p:txBody>
          <a:bodyPr>
            <a:normAutofit lnSpcReduction="10000"/>
          </a:bodyPr>
          <a:lstStyle/>
          <a:p>
            <a:r>
              <a:rPr kumimoji="1" lang="ja-JP" altLang="en-US" dirty="0">
                <a:solidFill>
                  <a:srgbClr val="002060"/>
                </a:solidFill>
              </a:rPr>
              <a:t>年次基金への寄付は</a:t>
            </a:r>
            <a:r>
              <a:rPr kumimoji="1" lang="en-US" altLang="ja-JP" dirty="0">
                <a:solidFill>
                  <a:srgbClr val="002060"/>
                </a:solidFill>
              </a:rPr>
              <a:t>1</a:t>
            </a:r>
            <a:r>
              <a:rPr kumimoji="1" lang="ja-JP" altLang="en-US" dirty="0">
                <a:solidFill>
                  <a:srgbClr val="002060"/>
                </a:solidFill>
              </a:rPr>
              <a:t>億</a:t>
            </a:r>
            <a:r>
              <a:rPr kumimoji="1" lang="en-US" altLang="ja-JP" dirty="0">
                <a:solidFill>
                  <a:srgbClr val="002060"/>
                </a:solidFill>
              </a:rPr>
              <a:t>1,660</a:t>
            </a:r>
            <a:r>
              <a:rPr kumimoji="1" lang="ja-JP" altLang="en-US" dirty="0">
                <a:solidFill>
                  <a:srgbClr val="002060"/>
                </a:solidFill>
              </a:rPr>
              <a:t>万ドル（１３４億円）</a:t>
            </a:r>
            <a:endParaRPr kumimoji="1" lang="en-US" altLang="ja-JP" dirty="0">
              <a:solidFill>
                <a:srgbClr val="002060"/>
              </a:solidFill>
            </a:endParaRPr>
          </a:p>
          <a:p>
            <a:r>
              <a:rPr kumimoji="1" lang="ja-JP" altLang="en-US" dirty="0">
                <a:solidFill>
                  <a:srgbClr val="002060"/>
                </a:solidFill>
              </a:rPr>
              <a:t>恒久基金への寄付は</a:t>
            </a:r>
            <a:r>
              <a:rPr kumimoji="1" lang="en-US" altLang="ja-JP" dirty="0">
                <a:solidFill>
                  <a:srgbClr val="002060"/>
                </a:solidFill>
              </a:rPr>
              <a:t>2,370</a:t>
            </a:r>
            <a:r>
              <a:rPr kumimoji="1" lang="ja-JP" altLang="en-US" dirty="0">
                <a:solidFill>
                  <a:srgbClr val="002060"/>
                </a:solidFill>
              </a:rPr>
              <a:t>万ドル</a:t>
            </a:r>
            <a:r>
              <a:rPr kumimoji="1" lang="en-US" altLang="ja-JP" dirty="0">
                <a:solidFill>
                  <a:srgbClr val="002060"/>
                </a:solidFill>
              </a:rPr>
              <a:t>(</a:t>
            </a:r>
            <a:r>
              <a:rPr kumimoji="1" lang="ja-JP" altLang="en-US" dirty="0">
                <a:solidFill>
                  <a:srgbClr val="002060"/>
                </a:solidFill>
              </a:rPr>
              <a:t>２７．２５５億円</a:t>
            </a:r>
            <a:r>
              <a:rPr kumimoji="1" lang="en-US" altLang="ja-JP" dirty="0">
                <a:solidFill>
                  <a:srgbClr val="002060"/>
                </a:solidFill>
              </a:rPr>
              <a:t>)</a:t>
            </a:r>
          </a:p>
          <a:p>
            <a:r>
              <a:rPr kumimoji="1" lang="ja-JP" altLang="en-US" dirty="0">
                <a:solidFill>
                  <a:srgbClr val="002060"/>
                </a:solidFill>
              </a:rPr>
              <a:t>ポリオ撲滅の寄付は</a:t>
            </a:r>
            <a:r>
              <a:rPr kumimoji="1" lang="en-US" altLang="ja-JP" dirty="0">
                <a:solidFill>
                  <a:srgbClr val="002060"/>
                </a:solidFill>
              </a:rPr>
              <a:t>7,000</a:t>
            </a:r>
            <a:r>
              <a:rPr kumimoji="1" lang="ja-JP" altLang="en-US" dirty="0">
                <a:solidFill>
                  <a:srgbClr val="002060"/>
                </a:solidFill>
              </a:rPr>
              <a:t>万ドル</a:t>
            </a:r>
            <a:r>
              <a:rPr kumimoji="1" lang="en-US" altLang="ja-JP" dirty="0">
                <a:solidFill>
                  <a:srgbClr val="002060"/>
                </a:solidFill>
              </a:rPr>
              <a:t>(</a:t>
            </a:r>
            <a:r>
              <a:rPr kumimoji="1" lang="ja-JP" altLang="en-US" dirty="0">
                <a:solidFill>
                  <a:srgbClr val="002060"/>
                </a:solidFill>
              </a:rPr>
              <a:t>８０</a:t>
            </a:r>
            <a:r>
              <a:rPr kumimoji="1" lang="en-US" altLang="ja-JP" dirty="0">
                <a:solidFill>
                  <a:srgbClr val="002060"/>
                </a:solidFill>
              </a:rPr>
              <a:t>.</a:t>
            </a:r>
            <a:r>
              <a:rPr kumimoji="1" lang="ja-JP" altLang="en-US" dirty="0">
                <a:solidFill>
                  <a:srgbClr val="002060"/>
                </a:solidFill>
              </a:rPr>
              <a:t>５億円</a:t>
            </a:r>
            <a:r>
              <a:rPr kumimoji="1" lang="en-US" altLang="ja-JP" dirty="0">
                <a:solidFill>
                  <a:srgbClr val="002060"/>
                </a:solidFill>
              </a:rPr>
              <a:t>)</a:t>
            </a:r>
            <a:endParaRPr kumimoji="1" lang="ja-JP" altLang="en-US" dirty="0">
              <a:solidFill>
                <a:srgbClr val="002060"/>
              </a:solidFill>
            </a:endParaRPr>
          </a:p>
          <a:p>
            <a:r>
              <a:rPr kumimoji="1" lang="ja-JP" altLang="en-US" dirty="0">
                <a:solidFill>
                  <a:srgbClr val="002060"/>
                </a:solidFill>
              </a:rPr>
              <a:t>　総合計２３８．７億円　　　　　　　　　　　　　　　　　　　　　　　　　　　　　　</a:t>
            </a:r>
            <a:endParaRPr kumimoji="1" lang="en-US" altLang="ja-JP" dirty="0">
              <a:solidFill>
                <a:srgbClr val="002060"/>
              </a:solidFill>
            </a:endParaRPr>
          </a:p>
          <a:p>
            <a:endParaRPr kumimoji="1" lang="en-US" altLang="ja-JP" dirty="0">
              <a:solidFill>
                <a:srgbClr val="002060"/>
              </a:solidFill>
            </a:endParaRPr>
          </a:p>
          <a:p>
            <a:r>
              <a:rPr kumimoji="1" lang="ja-JP" altLang="en-US" dirty="0">
                <a:solidFill>
                  <a:srgbClr val="002060"/>
                </a:solidFill>
              </a:rPr>
              <a:t>地区補助金とグローバル補助金の授与額は合計で</a:t>
            </a:r>
            <a:r>
              <a:rPr kumimoji="1" lang="en-US" altLang="ja-JP" dirty="0">
                <a:solidFill>
                  <a:srgbClr val="002060"/>
                </a:solidFill>
              </a:rPr>
              <a:t>7,080</a:t>
            </a:r>
            <a:r>
              <a:rPr kumimoji="1" lang="ja-JP" altLang="en-US" dirty="0">
                <a:solidFill>
                  <a:srgbClr val="002060"/>
                </a:solidFill>
              </a:rPr>
              <a:t>万ドル</a:t>
            </a:r>
            <a:r>
              <a:rPr kumimoji="1" lang="en-US" altLang="ja-JP" dirty="0">
                <a:solidFill>
                  <a:srgbClr val="002060"/>
                </a:solidFill>
              </a:rPr>
              <a:t>(</a:t>
            </a:r>
            <a:r>
              <a:rPr kumimoji="1" lang="ja-JP" altLang="en-US" dirty="0">
                <a:solidFill>
                  <a:srgbClr val="002060"/>
                </a:solidFill>
              </a:rPr>
              <a:t>８１．４２億円</a:t>
            </a:r>
            <a:r>
              <a:rPr kumimoji="1" lang="en-US" altLang="ja-JP" dirty="0">
                <a:solidFill>
                  <a:srgbClr val="002060"/>
                </a:solidFill>
              </a:rPr>
              <a:t>)</a:t>
            </a:r>
            <a:r>
              <a:rPr kumimoji="1" lang="ja-JP" altLang="en-US" dirty="0">
                <a:solidFill>
                  <a:srgbClr val="002060"/>
                </a:solidFill>
              </a:rPr>
              <a:t>　残り１３５億円は、ポリオ撲滅、や６大分野への</a:t>
            </a:r>
            <a:r>
              <a:rPr kumimoji="1" lang="en-US" altLang="ja-JP" dirty="0">
                <a:solidFill>
                  <a:srgbClr val="002060"/>
                </a:solidFill>
              </a:rPr>
              <a:t>RI</a:t>
            </a:r>
            <a:r>
              <a:rPr kumimoji="1" lang="ja-JP" altLang="en-US" dirty="0">
                <a:solidFill>
                  <a:srgbClr val="002060"/>
                </a:solidFill>
              </a:rPr>
              <a:t>によるむ世界的な支出。</a:t>
            </a:r>
          </a:p>
        </p:txBody>
      </p:sp>
    </p:spTree>
    <p:extLst>
      <p:ext uri="{BB962C8B-B14F-4D97-AF65-F5344CB8AC3E}">
        <p14:creationId xmlns:p14="http://schemas.microsoft.com/office/powerpoint/2010/main" xmlns="" val="229994510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 xmlns:a16="http://schemas.microsoft.com/office/drawing/2014/main" id="{A55DF001-504A-4AB2-9E26-466EE7C4B504}"/>
              </a:ext>
            </a:extLst>
          </p:cNvPr>
          <p:cNvSpPr/>
          <p:nvPr/>
        </p:nvSpPr>
        <p:spPr>
          <a:xfrm>
            <a:off x="523370" y="1008870"/>
            <a:ext cx="11046106" cy="783304"/>
          </a:xfrm>
          <a:prstGeom prst="roundRect">
            <a:avLst/>
          </a:prstGeom>
          <a:solidFill>
            <a:srgbClr val="000099"/>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３年前の年次基金の元金　</a:t>
            </a:r>
            <a:r>
              <a:rPr kumimoji="1" lang="en-US" altLang="ja-JP"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ja-JP" altLang="en-US"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恒久基金の運用益　（１００％）</a:t>
            </a:r>
            <a:endParaRPr kumimoji="1" lang="en-US" altLang="ja-JP"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3" name="四角形: 角を丸くする 2">
            <a:extLst>
              <a:ext uri="{FF2B5EF4-FFF2-40B4-BE49-F238E27FC236}">
                <a16:creationId xmlns="" xmlns:a16="http://schemas.microsoft.com/office/drawing/2014/main" id="{328B033F-1094-4F84-A945-71E51C8C7C80}"/>
              </a:ext>
            </a:extLst>
          </p:cNvPr>
          <p:cNvSpPr/>
          <p:nvPr/>
        </p:nvSpPr>
        <p:spPr>
          <a:xfrm>
            <a:off x="592979" y="2141892"/>
            <a:ext cx="5154592" cy="690029"/>
          </a:xfrm>
          <a:prstGeom prst="roundRect">
            <a:avLst>
              <a:gd name="adj" fmla="val 17843"/>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地区財団活動資金（</a:t>
            </a:r>
            <a:r>
              <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DDF</a:t>
            </a: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r>
              <a:rPr lang="ja-JP" altLang="en-US" sz="2400" b="1" dirty="0">
                <a:solidFill>
                  <a:srgbClr val="FFFFFF"/>
                </a:solidFill>
                <a:latin typeface="HGP明朝B" panose="02020800000000000000" pitchFamily="18" charset="-128"/>
                <a:ea typeface="HGP明朝B" panose="02020800000000000000" pitchFamily="18" charset="-128"/>
              </a:rPr>
              <a:t>　</a:t>
            </a:r>
            <a:r>
              <a:rPr kumimoji="1" lang="ja-JP" altLang="en-US" sz="24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５０％</a:t>
            </a:r>
          </a:p>
        </p:txBody>
      </p:sp>
      <p:sp>
        <p:nvSpPr>
          <p:cNvPr id="4" name="四角形: 角を丸くする 3">
            <a:extLst>
              <a:ext uri="{FF2B5EF4-FFF2-40B4-BE49-F238E27FC236}">
                <a16:creationId xmlns="" xmlns:a16="http://schemas.microsoft.com/office/drawing/2014/main" id="{70C27BD6-971A-46EF-BB1C-73C793219428}"/>
              </a:ext>
            </a:extLst>
          </p:cNvPr>
          <p:cNvSpPr/>
          <p:nvPr/>
        </p:nvSpPr>
        <p:spPr>
          <a:xfrm rot="10800000" flipH="1" flipV="1">
            <a:off x="6497258" y="2160404"/>
            <a:ext cx="5089000" cy="690029"/>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国際財団活動資金（</a:t>
            </a:r>
            <a:r>
              <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WF</a:t>
            </a: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r>
              <a:rPr lang="ja-JP" altLang="en-US" sz="2400" b="1" dirty="0">
                <a:solidFill>
                  <a:srgbClr val="FFFFFF"/>
                </a:solidFill>
                <a:latin typeface="HGP明朝B" panose="02020800000000000000" pitchFamily="18" charset="-128"/>
                <a:ea typeface="HGP明朝B" panose="02020800000000000000" pitchFamily="18" charset="-128"/>
              </a:rPr>
              <a:t>　</a:t>
            </a:r>
            <a:r>
              <a:rPr lang="ja-JP" altLang="en-US" sz="2400" dirty="0">
                <a:solidFill>
                  <a:srgbClr val="FFFFFF"/>
                </a:solidFill>
                <a:latin typeface="HGP明朝B" panose="02020800000000000000" pitchFamily="18" charset="-128"/>
                <a:ea typeface="HGP明朝B" panose="02020800000000000000" pitchFamily="18" charset="-128"/>
              </a:rPr>
              <a:t>５０</a:t>
            </a:r>
            <a:r>
              <a:rPr kumimoji="1" lang="ja-JP" altLang="en-US" sz="24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endParaRPr kumimoji="1" lang="en-US" altLang="ja-JP" sz="24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5" name="四角形: 角を丸くする 4">
            <a:extLst>
              <a:ext uri="{FF2B5EF4-FFF2-40B4-BE49-F238E27FC236}">
                <a16:creationId xmlns="" xmlns:a16="http://schemas.microsoft.com/office/drawing/2014/main" id="{29C4F4DB-F30C-486A-8DB2-FCD2453699BA}"/>
              </a:ext>
            </a:extLst>
          </p:cNvPr>
          <p:cNvSpPr/>
          <p:nvPr/>
        </p:nvSpPr>
        <p:spPr>
          <a:xfrm>
            <a:off x="4404421" y="3158152"/>
            <a:ext cx="3611302" cy="829150"/>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グローバル補助金</a:t>
            </a:r>
            <a:r>
              <a:rPr lang="ja-JP" altLang="en-US" sz="2400" b="1" dirty="0">
                <a:solidFill>
                  <a:srgbClr val="FFFFFF"/>
                </a:solidFill>
                <a:latin typeface="HGP明朝B" panose="02020800000000000000" pitchFamily="18" charset="-128"/>
                <a:ea typeface="HGP明朝B" panose="02020800000000000000" pitchFamily="18" charset="-128"/>
              </a:rPr>
              <a:t>　</a:t>
            </a:r>
            <a:endParaRPr kumimoji="1" lang="en-US" altLang="ja-JP" sz="22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DDF </a:t>
            </a: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１ ： </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WF </a:t>
            </a:r>
            <a:r>
              <a:rPr lang="ja-JP" altLang="en-US" b="1" dirty="0">
                <a:solidFill>
                  <a:srgbClr val="FFFFFF"/>
                </a:solidFill>
                <a:latin typeface="HGP明朝B" panose="02020800000000000000" pitchFamily="18" charset="-128"/>
                <a:ea typeface="HGP明朝B" panose="02020800000000000000" pitchFamily="18" charset="-128"/>
              </a:rPr>
              <a:t>１</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endPar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6" name="四角形: 角を丸くする 5">
            <a:extLst>
              <a:ext uri="{FF2B5EF4-FFF2-40B4-BE49-F238E27FC236}">
                <a16:creationId xmlns="" xmlns:a16="http://schemas.microsoft.com/office/drawing/2014/main" id="{4D7996A4-AF29-4688-A491-6A6987BBE214}"/>
              </a:ext>
            </a:extLst>
          </p:cNvPr>
          <p:cNvSpPr/>
          <p:nvPr/>
        </p:nvSpPr>
        <p:spPr>
          <a:xfrm>
            <a:off x="592979" y="3193703"/>
            <a:ext cx="3240912" cy="787023"/>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地区補助金</a:t>
            </a:r>
            <a:r>
              <a:rPr lang="ja-JP" altLang="en-US" sz="2400" b="1" dirty="0">
                <a:solidFill>
                  <a:srgbClr val="FFFFFF"/>
                </a:solidFill>
                <a:latin typeface="HGP明朝B" panose="02020800000000000000" pitchFamily="18" charset="-128"/>
                <a:ea typeface="HGP明朝B" panose="02020800000000000000" pitchFamily="18" charset="-128"/>
              </a:rPr>
              <a:t>　</a:t>
            </a:r>
            <a:endParaRPr lang="en-US" altLang="ja-JP" sz="2400" b="1" dirty="0">
              <a:solidFill>
                <a:srgbClr val="FFFFFF"/>
              </a:solidFill>
              <a:latin typeface="HGP明朝B" panose="02020800000000000000" pitchFamily="18" charset="-128"/>
              <a:ea typeface="HGP明朝B" panose="020208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DDF</a:t>
            </a:r>
            <a:r>
              <a:rPr kumimoji="1" lang="ja-JP" altLang="en-US"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の</a:t>
            </a:r>
            <a:r>
              <a:rPr kumimoji="1" lang="en-US" altLang="ja-JP"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50</a:t>
            </a: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a:t>
            </a:r>
            <a:r>
              <a:rPr lang="ja-JP" altLang="en-US" sz="2000" dirty="0">
                <a:solidFill>
                  <a:srgbClr val="FFFFFF"/>
                </a:solidFill>
                <a:latin typeface="HGP明朝B" panose="02020800000000000000" pitchFamily="18" charset="-128"/>
                <a:ea typeface="HGP明朝B" panose="02020800000000000000" pitchFamily="18" charset="-128"/>
              </a:rPr>
              <a:t>以下</a:t>
            </a:r>
            <a:endPar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endParaRPr>
          </a:p>
        </p:txBody>
      </p:sp>
      <p:sp>
        <p:nvSpPr>
          <p:cNvPr id="7" name="四角形: 角を丸くする 6">
            <a:extLst>
              <a:ext uri="{FF2B5EF4-FFF2-40B4-BE49-F238E27FC236}">
                <a16:creationId xmlns="" xmlns:a16="http://schemas.microsoft.com/office/drawing/2014/main" id="{492244C0-DF94-4E35-AEB9-D5C2D5581C7E}"/>
              </a:ext>
            </a:extLst>
          </p:cNvPr>
          <p:cNvSpPr/>
          <p:nvPr/>
        </p:nvSpPr>
        <p:spPr>
          <a:xfrm>
            <a:off x="2506659" y="4210832"/>
            <a:ext cx="3240912" cy="1638298"/>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ポリオプラス</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ロータリー平和フェロー</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重点分野のための恒久基金</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災害救援補助金</a:t>
            </a:r>
            <a:endParaRPr kumimoji="1" lang="en-US" altLang="ja-JP"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srgbClr val="FFFFFF"/>
                </a:solidFill>
                <a:latin typeface="HGP明朝B" panose="02020800000000000000" pitchFamily="18" charset="-128"/>
                <a:ea typeface="HGP明朝B" panose="02020800000000000000" pitchFamily="18" charset="-128"/>
              </a:rPr>
              <a:t>恒久基金、</a:t>
            </a:r>
            <a:r>
              <a:rPr lang="en-US" altLang="ja-JP" b="1" dirty="0">
                <a:solidFill>
                  <a:srgbClr val="FFFFFF"/>
                </a:solidFill>
                <a:latin typeface="HGP明朝B" panose="02020800000000000000" pitchFamily="18" charset="-128"/>
                <a:ea typeface="HGP明朝B" panose="02020800000000000000" pitchFamily="18" charset="-128"/>
              </a:rPr>
              <a:t>WF</a:t>
            </a:r>
            <a:endParaRPr kumimoji="1" lang="ja-JP" altLang="en-US"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8" name="四角形: 角を丸くする 7">
            <a:extLst>
              <a:ext uri="{FF2B5EF4-FFF2-40B4-BE49-F238E27FC236}">
                <a16:creationId xmlns="" xmlns:a16="http://schemas.microsoft.com/office/drawing/2014/main" id="{C89ADA07-5B16-49B4-9BD2-97E52586D094}"/>
              </a:ext>
            </a:extLst>
          </p:cNvPr>
          <p:cNvSpPr/>
          <p:nvPr/>
        </p:nvSpPr>
        <p:spPr>
          <a:xfrm>
            <a:off x="6497258" y="4210832"/>
            <a:ext cx="4494550" cy="1638298"/>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400" b="1" dirty="0">
                <a:solidFill>
                  <a:srgbClr val="FFFFFF"/>
                </a:solidFill>
                <a:latin typeface="HGP明朝B" panose="02020800000000000000" pitchFamily="18" charset="-128"/>
                <a:ea typeface="HGP明朝B" panose="02020800000000000000" pitchFamily="18" charset="-128"/>
              </a:rPr>
              <a:t>承認されたプログラム</a:t>
            </a:r>
            <a:endPar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ポリオプラス</a:t>
            </a:r>
            <a:endParaRPr kumimoji="1" lang="en-US" altLang="ja-JP"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ロータリー平和フェロー</a:t>
            </a:r>
            <a:endParaRPr kumimoji="1" lang="en-US" altLang="ja-JP"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恒久基金への寄贈など</a:t>
            </a:r>
          </a:p>
        </p:txBody>
      </p:sp>
      <p:sp>
        <p:nvSpPr>
          <p:cNvPr id="9" name="矢印: 下 8">
            <a:extLst>
              <a:ext uri="{FF2B5EF4-FFF2-40B4-BE49-F238E27FC236}">
                <a16:creationId xmlns="" xmlns:a16="http://schemas.microsoft.com/office/drawing/2014/main" id="{B2D41F80-8CFA-41DD-99C3-5792528B7548}"/>
              </a:ext>
            </a:extLst>
          </p:cNvPr>
          <p:cNvSpPr/>
          <p:nvPr/>
        </p:nvSpPr>
        <p:spPr>
          <a:xfrm>
            <a:off x="2938041" y="1815661"/>
            <a:ext cx="520861" cy="27847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0" name="矢印: 下 9">
            <a:extLst>
              <a:ext uri="{FF2B5EF4-FFF2-40B4-BE49-F238E27FC236}">
                <a16:creationId xmlns="" xmlns:a16="http://schemas.microsoft.com/office/drawing/2014/main" id="{73CC29AD-2F68-413C-981A-6E6B2F633428}"/>
              </a:ext>
            </a:extLst>
          </p:cNvPr>
          <p:cNvSpPr/>
          <p:nvPr/>
        </p:nvSpPr>
        <p:spPr>
          <a:xfrm>
            <a:off x="8799442" y="1805030"/>
            <a:ext cx="484632" cy="28911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1" name="矢印: 下 10">
            <a:extLst>
              <a:ext uri="{FF2B5EF4-FFF2-40B4-BE49-F238E27FC236}">
                <a16:creationId xmlns="" xmlns:a16="http://schemas.microsoft.com/office/drawing/2014/main" id="{35369FA0-F8CC-4A4B-AE76-49ED41841142}"/>
              </a:ext>
            </a:extLst>
          </p:cNvPr>
          <p:cNvSpPr/>
          <p:nvPr/>
        </p:nvSpPr>
        <p:spPr>
          <a:xfrm>
            <a:off x="4817935" y="2836084"/>
            <a:ext cx="553230" cy="28351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2" name="矢印: 下 11">
            <a:extLst>
              <a:ext uri="{FF2B5EF4-FFF2-40B4-BE49-F238E27FC236}">
                <a16:creationId xmlns="" xmlns:a16="http://schemas.microsoft.com/office/drawing/2014/main" id="{94A1D151-B342-43A8-BF90-C30BAABDF437}"/>
              </a:ext>
            </a:extLst>
          </p:cNvPr>
          <p:cNvSpPr/>
          <p:nvPr/>
        </p:nvSpPr>
        <p:spPr>
          <a:xfrm>
            <a:off x="1957241" y="2871863"/>
            <a:ext cx="567160" cy="28351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3" name="矢印: 下 12">
            <a:extLst>
              <a:ext uri="{FF2B5EF4-FFF2-40B4-BE49-F238E27FC236}">
                <a16:creationId xmlns="" xmlns:a16="http://schemas.microsoft.com/office/drawing/2014/main" id="{4A65681F-0859-44B8-BFB6-4203024365B3}"/>
              </a:ext>
            </a:extLst>
          </p:cNvPr>
          <p:cNvSpPr/>
          <p:nvPr/>
        </p:nvSpPr>
        <p:spPr>
          <a:xfrm>
            <a:off x="3893449" y="2852525"/>
            <a:ext cx="451414" cy="132460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4" name="矢印: 下 13">
            <a:extLst>
              <a:ext uri="{FF2B5EF4-FFF2-40B4-BE49-F238E27FC236}">
                <a16:creationId xmlns="" xmlns:a16="http://schemas.microsoft.com/office/drawing/2014/main" id="{AFA03293-FC0C-4B15-BC51-5286D0FC2AB5}"/>
              </a:ext>
            </a:extLst>
          </p:cNvPr>
          <p:cNvSpPr/>
          <p:nvPr/>
        </p:nvSpPr>
        <p:spPr>
          <a:xfrm>
            <a:off x="8485668" y="2865664"/>
            <a:ext cx="451414" cy="129374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5" name="矢印: 下 14">
            <a:extLst>
              <a:ext uri="{FF2B5EF4-FFF2-40B4-BE49-F238E27FC236}">
                <a16:creationId xmlns="" xmlns:a16="http://schemas.microsoft.com/office/drawing/2014/main" id="{26C2EDE4-FE4C-41E9-AC6F-6A50BC695CF6}"/>
              </a:ext>
            </a:extLst>
          </p:cNvPr>
          <p:cNvSpPr/>
          <p:nvPr/>
        </p:nvSpPr>
        <p:spPr>
          <a:xfrm>
            <a:off x="6820837" y="2873829"/>
            <a:ext cx="553229" cy="24577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6" name="正方形/長方形 15">
            <a:extLst>
              <a:ext uri="{FF2B5EF4-FFF2-40B4-BE49-F238E27FC236}">
                <a16:creationId xmlns="" xmlns:a16="http://schemas.microsoft.com/office/drawing/2014/main" id="{E0890E15-4CD6-4FDE-B5BB-750582712065}"/>
              </a:ext>
            </a:extLst>
          </p:cNvPr>
          <p:cNvSpPr/>
          <p:nvPr/>
        </p:nvSpPr>
        <p:spPr>
          <a:xfrm>
            <a:off x="1011534" y="6045822"/>
            <a:ext cx="10168932" cy="619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ポリオプラス基金に</a:t>
            </a:r>
            <a:r>
              <a:rPr kumimoji="1" lang="en-US" altLang="ja-JP" dirty="0"/>
              <a:t>DDF</a:t>
            </a:r>
            <a:r>
              <a:rPr kumimoji="1" lang="ja-JP" altLang="en-US" dirty="0"/>
              <a:t>を寄贈すると、</a:t>
            </a:r>
            <a:r>
              <a:rPr kumimoji="1" lang="en-US" altLang="ja-JP" dirty="0"/>
              <a:t>WF</a:t>
            </a:r>
            <a:r>
              <a:rPr kumimoji="1" lang="ja-JP" altLang="en-US" dirty="0"/>
              <a:t>から同額の組み合わせがあり、</a:t>
            </a:r>
            <a:endParaRPr kumimoji="1" lang="en-US" altLang="ja-JP" dirty="0"/>
          </a:p>
          <a:p>
            <a:pPr algn="ctr"/>
            <a:r>
              <a:rPr kumimoji="1" lang="ja-JP" altLang="en-US" dirty="0"/>
              <a:t>その合計にゲイツ財団から</a:t>
            </a:r>
            <a:r>
              <a:rPr kumimoji="1" lang="en-US" altLang="ja-JP" dirty="0"/>
              <a:t>2</a:t>
            </a:r>
            <a:r>
              <a:rPr kumimoji="1" lang="ja-JP" altLang="en-US" dirty="0"/>
              <a:t>倍の上乗せがある。　例： </a:t>
            </a:r>
            <a:r>
              <a:rPr kumimoji="1" lang="en-US" altLang="ja-JP" dirty="0"/>
              <a:t>DDF1+WF</a:t>
            </a:r>
            <a:r>
              <a:rPr kumimoji="1" lang="ja-JP" altLang="en-US" dirty="0"/>
              <a:t>１</a:t>
            </a:r>
            <a:r>
              <a:rPr kumimoji="1" lang="en-US" altLang="ja-JP" dirty="0"/>
              <a:t>+</a:t>
            </a:r>
            <a:r>
              <a:rPr kumimoji="1" lang="ja-JP" altLang="en-US" dirty="0"/>
              <a:t>ゲイツ財団４＝６</a:t>
            </a:r>
          </a:p>
        </p:txBody>
      </p:sp>
      <p:sp>
        <p:nvSpPr>
          <p:cNvPr id="18" name="正方形/長方形 17">
            <a:extLst>
              <a:ext uri="{FF2B5EF4-FFF2-40B4-BE49-F238E27FC236}">
                <a16:creationId xmlns="" xmlns:a16="http://schemas.microsoft.com/office/drawing/2014/main" id="{BC4E16F6-19BE-4969-B5C4-79490F2111FB}"/>
              </a:ext>
            </a:extLst>
          </p:cNvPr>
          <p:cNvSpPr/>
          <p:nvPr/>
        </p:nvSpPr>
        <p:spPr>
          <a:xfrm>
            <a:off x="1115367" y="180870"/>
            <a:ext cx="10065099" cy="604470"/>
          </a:xfrm>
          <a:prstGeom prst="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rPr>
              <a:t>寄付金を使う活動 ≪シェアシステム≫　</a:t>
            </a:r>
            <a:r>
              <a:rPr kumimoji="1" lang="ja-JP" altLang="en-US" sz="20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rPr>
              <a:t>２０１５年７月１日より有効</a:t>
            </a:r>
            <a:endParaRPr kumimoji="1" lang="en-US" altLang="ja-JP" sz="20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endParaRPr>
          </a:p>
        </p:txBody>
      </p:sp>
    </p:spTree>
    <p:extLst>
      <p:ext uri="{BB962C8B-B14F-4D97-AF65-F5344CB8AC3E}">
        <p14:creationId xmlns="" xmlns:p14="http://schemas.microsoft.com/office/powerpoint/2010/main" val="340848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
                                            <p:txEl>
                                              <p:pRg st="0" end="0"/>
                                            </p:txEl>
                                          </p:spTgt>
                                        </p:tgtEl>
                                        <p:attrNameLst>
                                          <p:attrName>style.visibility</p:attrName>
                                        </p:attrNameLst>
                                      </p:cBhvr>
                                      <p:to>
                                        <p:strVal val="visible"/>
                                      </p:to>
                                    </p:set>
                                    <p:anim calcmode="lin" valueType="num">
                                      <p:cBhvr additive="base">
                                        <p:cTn id="9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6">
                                            <p:txEl>
                                              <p:pRg st="1" end="1"/>
                                            </p:txEl>
                                          </p:spTgt>
                                        </p:tgtEl>
                                        <p:attrNameLst>
                                          <p:attrName>style.visibility</p:attrName>
                                        </p:attrNameLst>
                                      </p:cBhvr>
                                      <p:to>
                                        <p:strVal val="visible"/>
                                      </p:to>
                                    </p:set>
                                    <p:anim calcmode="lin" valueType="num">
                                      <p:cBhvr additive="base">
                                        <p:cTn id="9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 xmlns:a16="http://schemas.microsoft.com/office/drawing/2014/main" id="{A55DF001-504A-4AB2-9E26-466EE7C4B504}"/>
              </a:ext>
            </a:extLst>
          </p:cNvPr>
          <p:cNvSpPr/>
          <p:nvPr/>
        </p:nvSpPr>
        <p:spPr>
          <a:xfrm>
            <a:off x="523370" y="1008870"/>
            <a:ext cx="11046106" cy="806791"/>
          </a:xfrm>
          <a:prstGeom prst="roundRect">
            <a:avLst/>
          </a:prstGeom>
          <a:solidFill>
            <a:srgbClr val="000099"/>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３年前の年次基金の元金　</a:t>
            </a:r>
            <a:r>
              <a:rPr kumimoji="1" lang="en-US" altLang="ja-JP"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ja-JP" altLang="en-US" sz="2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恒久基金の運用益 </a:t>
            </a:r>
            <a:r>
              <a:rPr lang="ja-JP" altLang="en-US" sz="2800" b="1" dirty="0">
                <a:solidFill>
                  <a:srgbClr val="FFFFFF"/>
                </a:solidFill>
                <a:latin typeface="HGP明朝B" panose="02020800000000000000" pitchFamily="18" charset="-128"/>
                <a:ea typeface="HGP明朝B" panose="02020800000000000000" pitchFamily="18" charset="-128"/>
              </a:rPr>
              <a:t>（</a:t>
            </a:r>
            <a:r>
              <a:rPr lang="en-US" altLang="ja-JP" sz="2800" b="1" dirty="0">
                <a:solidFill>
                  <a:srgbClr val="FFFFFF"/>
                </a:solidFill>
                <a:latin typeface="HGP明朝B" panose="02020800000000000000" pitchFamily="18" charset="-128"/>
                <a:ea typeface="HGP明朝B" panose="02020800000000000000" pitchFamily="18" charset="-128"/>
              </a:rPr>
              <a:t>100</a:t>
            </a:r>
            <a:r>
              <a:rPr lang="ja-JP" altLang="en-US" sz="2800" b="1" dirty="0">
                <a:solidFill>
                  <a:srgbClr val="FFFFFF"/>
                </a:solidFill>
                <a:latin typeface="HGP明朝B" panose="02020800000000000000" pitchFamily="18" charset="-128"/>
                <a:ea typeface="HGP明朝B" panose="02020800000000000000" pitchFamily="18" charset="-128"/>
              </a:rPr>
              <a:t>％） </a:t>
            </a:r>
            <a:r>
              <a:rPr kumimoji="1" lang="en-US" altLang="ja-JP" sz="2400" b="1"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5</a:t>
            </a:r>
            <a:r>
              <a:rPr kumimoji="1" lang="ja-JP" altLang="en-US" sz="2400" b="1"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％を運営費へ</a:t>
            </a:r>
            <a:endParaRPr kumimoji="1" lang="en-US" altLang="ja-JP" sz="2400" b="1"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endParaRPr>
          </a:p>
        </p:txBody>
      </p:sp>
      <p:sp>
        <p:nvSpPr>
          <p:cNvPr id="3" name="四角形: 角を丸くする 2">
            <a:extLst>
              <a:ext uri="{FF2B5EF4-FFF2-40B4-BE49-F238E27FC236}">
                <a16:creationId xmlns="" xmlns:a16="http://schemas.microsoft.com/office/drawing/2014/main" id="{328B033F-1094-4F84-A945-71E51C8C7C80}"/>
              </a:ext>
            </a:extLst>
          </p:cNvPr>
          <p:cNvSpPr/>
          <p:nvPr/>
        </p:nvSpPr>
        <p:spPr>
          <a:xfrm>
            <a:off x="592979" y="2141892"/>
            <a:ext cx="5154592" cy="690029"/>
          </a:xfrm>
          <a:prstGeom prst="roundRect">
            <a:avLst>
              <a:gd name="adj" fmla="val 17843"/>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地区財団活動資金（</a:t>
            </a:r>
            <a:r>
              <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DDF</a:t>
            </a: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r>
              <a:rPr lang="ja-JP" altLang="en-US" sz="2400" b="1" dirty="0">
                <a:solidFill>
                  <a:srgbClr val="FFFFFF"/>
                </a:solidFill>
                <a:latin typeface="HGP明朝B" panose="02020800000000000000" pitchFamily="18" charset="-128"/>
                <a:ea typeface="HGP明朝B" panose="02020800000000000000" pitchFamily="18" charset="-128"/>
              </a:rPr>
              <a:t>　</a:t>
            </a:r>
            <a:r>
              <a:rPr kumimoji="1" lang="ja-JP" altLang="en-US" sz="2400" b="0"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４７</a:t>
            </a:r>
            <a:r>
              <a:rPr kumimoji="1" lang="en-US" altLang="ja-JP" sz="2400" b="0"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a:t>
            </a:r>
            <a:r>
              <a:rPr kumimoji="1" lang="ja-JP" altLang="en-US" sz="2400" b="0"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５％</a:t>
            </a:r>
          </a:p>
        </p:txBody>
      </p:sp>
      <p:sp>
        <p:nvSpPr>
          <p:cNvPr id="4" name="四角形: 角を丸くする 3">
            <a:extLst>
              <a:ext uri="{FF2B5EF4-FFF2-40B4-BE49-F238E27FC236}">
                <a16:creationId xmlns="" xmlns:a16="http://schemas.microsoft.com/office/drawing/2014/main" id="{70C27BD6-971A-46EF-BB1C-73C793219428}"/>
              </a:ext>
            </a:extLst>
          </p:cNvPr>
          <p:cNvSpPr/>
          <p:nvPr/>
        </p:nvSpPr>
        <p:spPr>
          <a:xfrm rot="10800000" flipH="1" flipV="1">
            <a:off x="6497258" y="2119062"/>
            <a:ext cx="5089000" cy="690029"/>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国際財団活動資金（</a:t>
            </a:r>
            <a:r>
              <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WF</a:t>
            </a: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r>
              <a:rPr lang="ja-JP" altLang="en-US" sz="2400" b="1" dirty="0">
                <a:solidFill>
                  <a:srgbClr val="FFFFFF"/>
                </a:solidFill>
                <a:latin typeface="HGP明朝B" panose="02020800000000000000" pitchFamily="18" charset="-128"/>
                <a:ea typeface="HGP明朝B" panose="02020800000000000000" pitchFamily="18" charset="-128"/>
              </a:rPr>
              <a:t>　</a:t>
            </a:r>
            <a:r>
              <a:rPr kumimoji="1" lang="ja-JP" altLang="en-US" sz="2400" b="0" i="0" u="none" strike="noStrike" kern="1200" cap="none" spc="0" normalizeH="0" baseline="0" noProof="0" dirty="0">
                <a:ln>
                  <a:noFill/>
                </a:ln>
                <a:solidFill>
                  <a:srgbClr val="FFFF00"/>
                </a:solidFill>
                <a:effectLst/>
                <a:uLnTx/>
                <a:uFillTx/>
                <a:latin typeface="HGP明朝B" panose="02020800000000000000" pitchFamily="18" charset="-128"/>
                <a:ea typeface="HGP明朝B" panose="02020800000000000000" pitchFamily="18" charset="-128"/>
                <a:cs typeface="+mn-cs"/>
              </a:rPr>
              <a:t>４７．５％</a:t>
            </a:r>
          </a:p>
        </p:txBody>
      </p:sp>
      <p:sp>
        <p:nvSpPr>
          <p:cNvPr id="5" name="四角形: 角を丸くする 4">
            <a:extLst>
              <a:ext uri="{FF2B5EF4-FFF2-40B4-BE49-F238E27FC236}">
                <a16:creationId xmlns="" xmlns:a16="http://schemas.microsoft.com/office/drawing/2014/main" id="{29C4F4DB-F30C-486A-8DB2-FCD2453699BA}"/>
              </a:ext>
            </a:extLst>
          </p:cNvPr>
          <p:cNvSpPr/>
          <p:nvPr/>
        </p:nvSpPr>
        <p:spPr>
          <a:xfrm>
            <a:off x="4609614" y="3158152"/>
            <a:ext cx="3611302" cy="1001254"/>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グローバル補助金</a:t>
            </a:r>
            <a:r>
              <a:rPr lang="ja-JP" altLang="en-US" sz="2400" b="1" dirty="0">
                <a:solidFill>
                  <a:srgbClr val="FFFFFF"/>
                </a:solidFill>
                <a:latin typeface="HGP明朝B" panose="02020800000000000000" pitchFamily="18" charset="-128"/>
                <a:ea typeface="HGP明朝B" panose="02020800000000000000" pitchFamily="18" charset="-128"/>
              </a:rPr>
              <a:t>　</a:t>
            </a:r>
            <a:endParaRPr kumimoji="1" lang="en-US" altLang="ja-JP" sz="22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DDF </a:t>
            </a: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１ ： </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WF </a:t>
            </a:r>
            <a:r>
              <a:rPr lang="ja-JP" altLang="en-US" b="1" dirty="0">
                <a:solidFill>
                  <a:srgbClr val="FFFF00"/>
                </a:solidFill>
                <a:latin typeface="HGP明朝B" panose="02020800000000000000" pitchFamily="18" charset="-128"/>
                <a:ea typeface="HGP明朝B" panose="02020800000000000000" pitchFamily="18" charset="-128"/>
              </a:rPr>
              <a:t>０．８</a:t>
            </a:r>
            <a:r>
              <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 </a:t>
            </a:r>
            <a:r>
              <a:rPr kumimoji="1" lang="ja-JP" altLang="en-US"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a:t>
            </a:r>
            <a:endParaRPr kumimoji="1" lang="en-US" altLang="ja-JP" sz="18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6" name="四角形: 角を丸くする 5">
            <a:extLst>
              <a:ext uri="{FF2B5EF4-FFF2-40B4-BE49-F238E27FC236}">
                <a16:creationId xmlns="" xmlns:a16="http://schemas.microsoft.com/office/drawing/2014/main" id="{4D7996A4-AF29-4688-A491-6A6987BBE214}"/>
              </a:ext>
            </a:extLst>
          </p:cNvPr>
          <p:cNvSpPr/>
          <p:nvPr/>
        </p:nvSpPr>
        <p:spPr>
          <a:xfrm>
            <a:off x="592979" y="3193704"/>
            <a:ext cx="3240912" cy="965702"/>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地区補助金</a:t>
            </a:r>
            <a:r>
              <a:rPr lang="ja-JP" altLang="en-US" sz="2400" b="1" dirty="0">
                <a:solidFill>
                  <a:srgbClr val="FFFFFF"/>
                </a:solidFill>
                <a:latin typeface="HGP明朝B" panose="02020800000000000000" pitchFamily="18" charset="-128"/>
                <a:ea typeface="HGP明朝B" panose="02020800000000000000" pitchFamily="18" charset="-128"/>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DDF</a:t>
            </a:r>
            <a:r>
              <a:rPr kumimoji="1" lang="ja-JP" altLang="en-US"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の</a:t>
            </a:r>
            <a:r>
              <a:rPr kumimoji="1" lang="en-US" altLang="ja-JP"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50</a:t>
            </a:r>
            <a:r>
              <a:rPr kumimoji="1" lang="ja-JP" altLang="en-US" sz="20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rPr>
              <a:t>％以下</a:t>
            </a:r>
            <a:endPar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endParaRPr>
          </a:p>
        </p:txBody>
      </p:sp>
      <p:sp>
        <p:nvSpPr>
          <p:cNvPr id="7" name="四角形: 角を丸くする 6">
            <a:extLst>
              <a:ext uri="{FF2B5EF4-FFF2-40B4-BE49-F238E27FC236}">
                <a16:creationId xmlns="" xmlns:a16="http://schemas.microsoft.com/office/drawing/2014/main" id="{492244C0-DF94-4E35-AEB9-D5C2D5581C7E}"/>
              </a:ext>
            </a:extLst>
          </p:cNvPr>
          <p:cNvSpPr/>
          <p:nvPr/>
        </p:nvSpPr>
        <p:spPr>
          <a:xfrm>
            <a:off x="2498700" y="4235873"/>
            <a:ext cx="3240912" cy="1638298"/>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ポリオプラス</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ロータリー平和フェロー</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重点分野のための恒久基金</a:t>
            </a:r>
            <a:endParaRPr kumimoji="1" lang="en-US" altLang="ja-JP" sz="18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災害救援補助金</a:t>
            </a:r>
            <a:endParaRPr kumimoji="1" lang="en-US" altLang="ja-JP"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srgbClr val="FFFFFF"/>
                </a:solidFill>
                <a:latin typeface="HGP明朝B" panose="02020800000000000000" pitchFamily="18" charset="-128"/>
                <a:ea typeface="HGP明朝B" panose="02020800000000000000" pitchFamily="18" charset="-128"/>
              </a:rPr>
              <a:t>恒久基金、</a:t>
            </a:r>
            <a:r>
              <a:rPr lang="en-US" altLang="ja-JP" b="1" dirty="0">
                <a:solidFill>
                  <a:srgbClr val="FFFFFF"/>
                </a:solidFill>
                <a:latin typeface="HGP明朝B" panose="02020800000000000000" pitchFamily="18" charset="-128"/>
                <a:ea typeface="HGP明朝B" panose="02020800000000000000" pitchFamily="18" charset="-128"/>
              </a:rPr>
              <a:t>WF</a:t>
            </a:r>
            <a:endParaRPr kumimoji="1" lang="ja-JP" altLang="en-US"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p:txBody>
      </p:sp>
      <p:sp>
        <p:nvSpPr>
          <p:cNvPr id="8" name="四角形: 角を丸くする 7">
            <a:extLst>
              <a:ext uri="{FF2B5EF4-FFF2-40B4-BE49-F238E27FC236}">
                <a16:creationId xmlns="" xmlns:a16="http://schemas.microsoft.com/office/drawing/2014/main" id="{C89ADA07-5B16-49B4-9BD2-97E52586D094}"/>
              </a:ext>
            </a:extLst>
          </p:cNvPr>
          <p:cNvSpPr/>
          <p:nvPr/>
        </p:nvSpPr>
        <p:spPr>
          <a:xfrm>
            <a:off x="6497258" y="4210832"/>
            <a:ext cx="4494550" cy="1638298"/>
          </a:xfrm>
          <a:prstGeom prst="roundRect">
            <a:avLst/>
          </a:prstGeom>
          <a:solidFill>
            <a:srgbClr val="0000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400" b="1" dirty="0">
                <a:solidFill>
                  <a:srgbClr val="FFFFFF"/>
                </a:solidFill>
                <a:latin typeface="HGP明朝B" panose="02020800000000000000" pitchFamily="18" charset="-128"/>
                <a:ea typeface="HGP明朝B" panose="02020800000000000000" pitchFamily="18" charset="-128"/>
              </a:rPr>
              <a:t>承認されたプログラム</a:t>
            </a:r>
            <a:endParaRPr kumimoji="1" lang="en-US" altLang="ja-JP" sz="2400" b="1"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ポリオプラス</a:t>
            </a:r>
            <a:endParaRPr kumimoji="1" lang="en-US" altLang="ja-JP"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ロータリー平和フェロー</a:t>
            </a:r>
            <a:endParaRPr kumimoji="1" lang="en-US" altLang="ja-JP"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HGP明朝B" panose="02020800000000000000" pitchFamily="18" charset="-128"/>
                <a:ea typeface="HGP明朝B" panose="02020800000000000000" pitchFamily="18" charset="-128"/>
                <a:cs typeface="+mn-cs"/>
              </a:rPr>
              <a:t>恒久基金への寄贈など</a:t>
            </a:r>
          </a:p>
        </p:txBody>
      </p:sp>
      <p:sp>
        <p:nvSpPr>
          <p:cNvPr id="9" name="矢印: 下 8">
            <a:extLst>
              <a:ext uri="{FF2B5EF4-FFF2-40B4-BE49-F238E27FC236}">
                <a16:creationId xmlns="" xmlns:a16="http://schemas.microsoft.com/office/drawing/2014/main" id="{B2D41F80-8CFA-41DD-99C3-5792528B7548}"/>
              </a:ext>
            </a:extLst>
          </p:cNvPr>
          <p:cNvSpPr/>
          <p:nvPr/>
        </p:nvSpPr>
        <p:spPr>
          <a:xfrm>
            <a:off x="2176337" y="1806824"/>
            <a:ext cx="520861" cy="35762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0" name="矢印: 下 9">
            <a:extLst>
              <a:ext uri="{FF2B5EF4-FFF2-40B4-BE49-F238E27FC236}">
                <a16:creationId xmlns="" xmlns:a16="http://schemas.microsoft.com/office/drawing/2014/main" id="{73CC29AD-2F68-413C-981A-6E6B2F633428}"/>
              </a:ext>
            </a:extLst>
          </p:cNvPr>
          <p:cNvSpPr/>
          <p:nvPr/>
        </p:nvSpPr>
        <p:spPr>
          <a:xfrm>
            <a:off x="8799442" y="1805030"/>
            <a:ext cx="484632" cy="31403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1" name="矢印: 下 10">
            <a:extLst>
              <a:ext uri="{FF2B5EF4-FFF2-40B4-BE49-F238E27FC236}">
                <a16:creationId xmlns="" xmlns:a16="http://schemas.microsoft.com/office/drawing/2014/main" id="{35369FA0-F8CC-4A4B-AE76-49ED41841142}"/>
              </a:ext>
            </a:extLst>
          </p:cNvPr>
          <p:cNvSpPr/>
          <p:nvPr/>
        </p:nvSpPr>
        <p:spPr>
          <a:xfrm>
            <a:off x="4817935" y="2836084"/>
            <a:ext cx="553230" cy="28351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2" name="矢印: 下 11">
            <a:extLst>
              <a:ext uri="{FF2B5EF4-FFF2-40B4-BE49-F238E27FC236}">
                <a16:creationId xmlns="" xmlns:a16="http://schemas.microsoft.com/office/drawing/2014/main" id="{94A1D151-B342-43A8-BF90-C30BAABDF437}"/>
              </a:ext>
            </a:extLst>
          </p:cNvPr>
          <p:cNvSpPr/>
          <p:nvPr/>
        </p:nvSpPr>
        <p:spPr>
          <a:xfrm>
            <a:off x="1957241" y="2871863"/>
            <a:ext cx="567160" cy="30977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3" name="矢印: 下 12">
            <a:extLst>
              <a:ext uri="{FF2B5EF4-FFF2-40B4-BE49-F238E27FC236}">
                <a16:creationId xmlns="" xmlns:a16="http://schemas.microsoft.com/office/drawing/2014/main" id="{4A65681F-0859-44B8-BFB6-4203024365B3}"/>
              </a:ext>
            </a:extLst>
          </p:cNvPr>
          <p:cNvSpPr/>
          <p:nvPr/>
        </p:nvSpPr>
        <p:spPr>
          <a:xfrm>
            <a:off x="3994960" y="2871596"/>
            <a:ext cx="451414" cy="132460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4" name="矢印: 下 13">
            <a:extLst>
              <a:ext uri="{FF2B5EF4-FFF2-40B4-BE49-F238E27FC236}">
                <a16:creationId xmlns="" xmlns:a16="http://schemas.microsoft.com/office/drawing/2014/main" id="{AFA03293-FC0C-4B15-BC51-5286D0FC2AB5}"/>
              </a:ext>
            </a:extLst>
          </p:cNvPr>
          <p:cNvSpPr/>
          <p:nvPr/>
        </p:nvSpPr>
        <p:spPr>
          <a:xfrm>
            <a:off x="8485668" y="2834804"/>
            <a:ext cx="484632" cy="132460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5" name="矢印: 下 14">
            <a:extLst>
              <a:ext uri="{FF2B5EF4-FFF2-40B4-BE49-F238E27FC236}">
                <a16:creationId xmlns="" xmlns:a16="http://schemas.microsoft.com/office/drawing/2014/main" id="{26C2EDE4-FE4C-41E9-AC6F-6A50BC695CF6}"/>
              </a:ext>
            </a:extLst>
          </p:cNvPr>
          <p:cNvSpPr/>
          <p:nvPr/>
        </p:nvSpPr>
        <p:spPr>
          <a:xfrm>
            <a:off x="6820837" y="2836084"/>
            <a:ext cx="553229" cy="27064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16" name="正方形/長方形 15">
            <a:extLst>
              <a:ext uri="{FF2B5EF4-FFF2-40B4-BE49-F238E27FC236}">
                <a16:creationId xmlns="" xmlns:a16="http://schemas.microsoft.com/office/drawing/2014/main" id="{E0890E15-4CD6-4FDE-B5BB-750582712065}"/>
              </a:ext>
            </a:extLst>
          </p:cNvPr>
          <p:cNvSpPr/>
          <p:nvPr/>
        </p:nvSpPr>
        <p:spPr>
          <a:xfrm>
            <a:off x="1011534" y="6045822"/>
            <a:ext cx="10168932" cy="619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ポリオプラス基金に</a:t>
            </a:r>
            <a:r>
              <a:rPr kumimoji="1" lang="en-US" altLang="ja-JP" dirty="0"/>
              <a:t>DDF</a:t>
            </a:r>
            <a:r>
              <a:rPr kumimoji="1" lang="ja-JP" altLang="en-US" dirty="0"/>
              <a:t>を寄贈すると、</a:t>
            </a:r>
            <a:r>
              <a:rPr kumimoji="1" lang="en-US" altLang="ja-JP" dirty="0"/>
              <a:t>WF</a:t>
            </a:r>
            <a:r>
              <a:rPr kumimoji="1" lang="ja-JP" altLang="en-US" dirty="0"/>
              <a:t>から</a:t>
            </a:r>
            <a:r>
              <a:rPr kumimoji="1" lang="en-US" altLang="ja-JP" dirty="0">
                <a:solidFill>
                  <a:srgbClr val="FFFF00"/>
                </a:solidFill>
              </a:rPr>
              <a:t>50</a:t>
            </a:r>
            <a:r>
              <a:rPr kumimoji="1" lang="ja-JP" altLang="en-US" dirty="0">
                <a:solidFill>
                  <a:srgbClr val="FFFF00"/>
                </a:solidFill>
              </a:rPr>
              <a:t>％</a:t>
            </a:r>
            <a:r>
              <a:rPr kumimoji="1" lang="ja-JP" altLang="en-US" dirty="0"/>
              <a:t>の組み合わせがあり、</a:t>
            </a:r>
            <a:endParaRPr kumimoji="1" lang="en-US" altLang="ja-JP" dirty="0"/>
          </a:p>
          <a:p>
            <a:pPr algn="ctr"/>
            <a:r>
              <a:rPr kumimoji="1" lang="ja-JP" altLang="en-US" dirty="0"/>
              <a:t>その合計にゲイツ財団から</a:t>
            </a:r>
            <a:r>
              <a:rPr kumimoji="1" lang="en-US" altLang="ja-JP" dirty="0"/>
              <a:t>2</a:t>
            </a:r>
            <a:r>
              <a:rPr kumimoji="1" lang="ja-JP" altLang="en-US" dirty="0"/>
              <a:t>倍の上乗せがある。　例： </a:t>
            </a:r>
            <a:r>
              <a:rPr kumimoji="1" lang="en-US" altLang="ja-JP" dirty="0"/>
              <a:t>DDF1+</a:t>
            </a:r>
            <a:r>
              <a:rPr kumimoji="1" lang="en-US" altLang="ja-JP" dirty="0">
                <a:solidFill>
                  <a:schemeClr val="bg1"/>
                </a:solidFill>
              </a:rPr>
              <a:t>WF</a:t>
            </a:r>
            <a:r>
              <a:rPr lang="en-US" altLang="ja-JP" dirty="0">
                <a:solidFill>
                  <a:srgbClr val="FFFF00"/>
                </a:solidFill>
              </a:rPr>
              <a:t>0.5</a:t>
            </a:r>
            <a:r>
              <a:rPr kumimoji="1" lang="en-US" altLang="ja-JP" dirty="0">
                <a:solidFill>
                  <a:schemeClr val="bg1"/>
                </a:solidFill>
              </a:rPr>
              <a:t>+</a:t>
            </a:r>
            <a:r>
              <a:rPr kumimoji="1" lang="ja-JP" altLang="en-US" dirty="0"/>
              <a:t>ゲイツ財団３＝</a:t>
            </a:r>
            <a:r>
              <a:rPr kumimoji="1" lang="en-US" altLang="ja-JP" dirty="0"/>
              <a:t>4.5</a:t>
            </a:r>
            <a:endParaRPr kumimoji="1" lang="ja-JP" altLang="en-US" dirty="0"/>
          </a:p>
        </p:txBody>
      </p:sp>
      <p:sp>
        <p:nvSpPr>
          <p:cNvPr id="18" name="正方形/長方形 17">
            <a:extLst>
              <a:ext uri="{FF2B5EF4-FFF2-40B4-BE49-F238E27FC236}">
                <a16:creationId xmlns="" xmlns:a16="http://schemas.microsoft.com/office/drawing/2014/main" id="{BC4E16F6-19BE-4969-B5C4-79490F2111FB}"/>
              </a:ext>
            </a:extLst>
          </p:cNvPr>
          <p:cNvSpPr/>
          <p:nvPr/>
        </p:nvSpPr>
        <p:spPr>
          <a:xfrm>
            <a:off x="1115367" y="180870"/>
            <a:ext cx="10065099" cy="604470"/>
          </a:xfrm>
          <a:prstGeom prst="rect">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rPr>
              <a:t>寄付金を使う活動 ≪シェアシステム≫　</a:t>
            </a:r>
            <a:r>
              <a:rPr kumimoji="1" lang="ja-JP" altLang="en-US" sz="20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rPr>
              <a:t>２０２１年７月１日より有効</a:t>
            </a:r>
            <a:endParaRPr kumimoji="1" lang="en-US" altLang="ja-JP" sz="2000" b="1"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cs typeface="+mn-cs"/>
            </a:endParaRPr>
          </a:p>
        </p:txBody>
      </p:sp>
    </p:spTree>
    <p:extLst>
      <p:ext uri="{BB962C8B-B14F-4D97-AF65-F5344CB8AC3E}">
        <p14:creationId xmlns="" xmlns:p14="http://schemas.microsoft.com/office/powerpoint/2010/main" val="39660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
                                            <p:txEl>
                                              <p:pRg st="0" end="0"/>
                                            </p:txEl>
                                          </p:spTgt>
                                        </p:tgtEl>
                                        <p:attrNameLst>
                                          <p:attrName>style.visibility</p:attrName>
                                        </p:attrNameLst>
                                      </p:cBhvr>
                                      <p:to>
                                        <p:strVal val="visible"/>
                                      </p:to>
                                    </p:set>
                                    <p:anim calcmode="lin" valueType="num">
                                      <p:cBhvr additive="base">
                                        <p:cTn id="9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6">
                                            <p:txEl>
                                              <p:pRg st="1" end="1"/>
                                            </p:txEl>
                                          </p:spTgt>
                                        </p:tgtEl>
                                        <p:attrNameLst>
                                          <p:attrName>style.visibility</p:attrName>
                                        </p:attrNameLst>
                                      </p:cBhvr>
                                      <p:to>
                                        <p:strVal val="visible"/>
                                      </p:to>
                                    </p:set>
                                    <p:anim calcmode="lin" valueType="num">
                                      <p:cBhvr additive="base">
                                        <p:cTn id="9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財団セミナー２.jpg"/>
          <p:cNvPicPr>
            <a:picLocks noGrp="1" noChangeAspect="1"/>
          </p:cNvPicPr>
          <p:nvPr>
            <p:ph idx="1"/>
          </p:nvPr>
        </p:nvPicPr>
        <p:blipFill>
          <a:blip r:embed="rId2">
            <a:extLst>
              <a:ext uri="{28A0092B-C50C-407E-A947-70E740481C1C}">
                <a14:useLocalDpi xmlns="" xmlns:a14="http://schemas.microsoft.com/office/drawing/2010/main" val="0"/>
              </a:ext>
            </a:extLst>
          </a:blip>
          <a:srcRect t="13155" b="13155"/>
          <a:stretch>
            <a:fillRect/>
          </a:stretch>
        </p:blipFill>
        <p:spPr>
          <a:xfrm>
            <a:off x="609600" y="242889"/>
            <a:ext cx="10972800" cy="6454775"/>
          </a:xfrm>
        </p:spPr>
      </p:pic>
    </p:spTree>
    <p:extLst>
      <p:ext uri="{BB962C8B-B14F-4D97-AF65-F5344CB8AC3E}">
        <p14:creationId xmlns="" xmlns:p14="http://schemas.microsoft.com/office/powerpoint/2010/main" val="421516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11286" y="2924291"/>
            <a:ext cx="6060260" cy="174498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ja-JP" altLang="en-US" sz="2600" b="1" dirty="0">
                <a:solidFill>
                  <a:schemeClr val="bg1"/>
                </a:solidFill>
                <a:latin typeface="Arial" panose="020B0604020202020204" pitchFamily="34" charset="0"/>
                <a:cs typeface="Arial" panose="020B0604020202020204" pitchFamily="34" charset="0"/>
              </a:rPr>
              <a:t>自分だけ</a:t>
            </a:r>
            <a:r>
              <a:rPr lang="ja-JP" altLang="en-US" sz="2600" b="1" dirty="0" smtClean="0">
                <a:solidFill>
                  <a:schemeClr val="bg1"/>
                </a:solidFill>
                <a:latin typeface="Arial" panose="020B0604020202020204" pitchFamily="34" charset="0"/>
                <a:cs typeface="Arial" panose="020B0604020202020204" pitchFamily="34" charset="0"/>
              </a:rPr>
              <a:t>でなく、人のために</a:t>
            </a:r>
            <a:r>
              <a:rPr lang="en-US" altLang="ja-JP" sz="2600" b="1" dirty="0">
                <a:solidFill>
                  <a:schemeClr val="bg1"/>
                </a:solidFill>
                <a:latin typeface="Arial" panose="020B0604020202020204" pitchFamily="34" charset="0"/>
                <a:cs typeface="Arial" panose="020B0604020202020204" pitchFamily="34" charset="0"/>
              </a:rPr>
              <a:t/>
            </a:r>
            <a:br>
              <a:rPr lang="en-US" altLang="ja-JP" sz="2600" b="1" dirty="0">
                <a:solidFill>
                  <a:schemeClr val="bg1"/>
                </a:solidFill>
                <a:latin typeface="Arial" panose="020B0604020202020204" pitchFamily="34" charset="0"/>
                <a:cs typeface="Arial" panose="020B0604020202020204" pitchFamily="34" charset="0"/>
              </a:rPr>
            </a:br>
            <a:r>
              <a:rPr lang="ja-JP" altLang="en-US" sz="2600" b="1" dirty="0" smtClean="0">
                <a:solidFill>
                  <a:schemeClr val="bg1"/>
                </a:solidFill>
                <a:latin typeface="Arial" panose="020B0604020202020204" pitchFamily="34" charset="0"/>
                <a:cs typeface="Arial" panose="020B0604020202020204" pitchFamily="34" charset="0"/>
              </a:rPr>
              <a:t>よいことをする喜びのために</a:t>
            </a:r>
            <a:r>
              <a:rPr lang="en-US" altLang="ja-JP" sz="2600" b="1" dirty="0">
                <a:solidFill>
                  <a:schemeClr val="bg1"/>
                </a:solidFill>
                <a:latin typeface="Arial" panose="020B0604020202020204" pitchFamily="34" charset="0"/>
                <a:cs typeface="Arial" panose="020B0604020202020204" pitchFamily="34" charset="0"/>
              </a:rPr>
              <a:t/>
            </a:r>
            <a:br>
              <a:rPr lang="en-US" altLang="ja-JP" sz="2600" b="1" dirty="0">
                <a:solidFill>
                  <a:schemeClr val="bg1"/>
                </a:solidFill>
                <a:latin typeface="Arial" panose="020B0604020202020204" pitchFamily="34" charset="0"/>
                <a:cs typeface="Arial" panose="020B0604020202020204" pitchFamily="34" charset="0"/>
              </a:rPr>
            </a:br>
            <a:r>
              <a:rPr lang="ja-JP" altLang="en-US" sz="2600" b="1" dirty="0" smtClean="0">
                <a:solidFill>
                  <a:schemeClr val="bg1"/>
                </a:solidFill>
                <a:latin typeface="Arial" panose="020B0604020202020204" pitchFamily="34" charset="0"/>
                <a:cs typeface="Arial" panose="020B0604020202020204" pitchFamily="34" charset="0"/>
              </a:rPr>
              <a:t>私たちは生きるべきです</a:t>
            </a:r>
            <a:endParaRPr lang="en-US" altLang="ja-JP" sz="2600" b="1" dirty="0" smtClean="0">
              <a:solidFill>
                <a:schemeClr val="bg1"/>
              </a:solidFill>
              <a:latin typeface="Arial" panose="020B0604020202020204" pitchFamily="34" charset="0"/>
              <a:cs typeface="Arial" panose="020B0604020202020204" pitchFamily="34" charset="0"/>
            </a:endParaRPr>
          </a:p>
          <a:p>
            <a:pPr marL="0" indent="0">
              <a:spcBef>
                <a:spcPts val="1200"/>
              </a:spcBef>
              <a:buFont typeface="Arial" pitchFamily="34" charset="0"/>
              <a:buNone/>
            </a:pPr>
            <a:r>
              <a:rPr lang="ja-JP" altLang="en-US" sz="2600" b="1" dirty="0" smtClean="0">
                <a:solidFill>
                  <a:schemeClr val="bg1"/>
                </a:solidFill>
                <a:latin typeface="Arial" panose="020B0604020202020204" pitchFamily="34" charset="0"/>
                <a:cs typeface="Arial" panose="020B0604020202020204" pitchFamily="34" charset="0"/>
              </a:rPr>
              <a:t>　　</a:t>
            </a:r>
            <a:r>
              <a:rPr lang="en-US" altLang="en-US" sz="2600" b="1" dirty="0" smtClean="0">
                <a:solidFill>
                  <a:schemeClr val="bg1"/>
                </a:solidFill>
                <a:latin typeface="Arial" panose="020B0604020202020204" pitchFamily="34" charset="0"/>
                <a:cs typeface="Arial" panose="020B0604020202020204" pitchFamily="34" charset="0"/>
              </a:rPr>
              <a:t>— </a:t>
            </a:r>
            <a:r>
              <a:rPr lang="ja-JP" altLang="en-US" sz="2600" b="1" dirty="0" smtClean="0">
                <a:solidFill>
                  <a:schemeClr val="bg1"/>
                </a:solidFill>
                <a:latin typeface="Arial" panose="020B0604020202020204" pitchFamily="34" charset="0"/>
                <a:cs typeface="Arial" panose="020B0604020202020204" pitchFamily="34" charset="0"/>
              </a:rPr>
              <a:t>アーチ・クランフ、</a:t>
            </a:r>
            <a:r>
              <a:rPr lang="en-US" altLang="ja-JP" sz="2600" b="1" dirty="0" smtClean="0">
                <a:solidFill>
                  <a:schemeClr val="bg1"/>
                </a:solidFill>
                <a:latin typeface="Arial" panose="020B0604020202020204" pitchFamily="34" charset="0"/>
                <a:cs typeface="Arial" panose="020B0604020202020204" pitchFamily="34" charset="0"/>
              </a:rPr>
              <a:t>1929</a:t>
            </a:r>
            <a:r>
              <a:rPr lang="ja-JP" altLang="en-US" sz="2600" b="1" dirty="0" smtClean="0">
                <a:solidFill>
                  <a:schemeClr val="bg1"/>
                </a:solidFill>
                <a:latin typeface="Arial" panose="020B0604020202020204" pitchFamily="34" charset="0"/>
                <a:cs typeface="Arial" panose="020B0604020202020204" pitchFamily="34" charset="0"/>
              </a:rPr>
              <a:t>年</a:t>
            </a:r>
            <a:endParaRPr lang="en-US" altLang="en-US" sz="2600" b="1" dirty="0" smtClean="0">
              <a:solidFill>
                <a:schemeClr val="bg1"/>
              </a:solidFill>
              <a:latin typeface="Arial" panose="020B0604020202020204" pitchFamily="34" charset="0"/>
              <a:cs typeface="Arial" panose="020B0604020202020204" pitchFamily="34" charset="0"/>
            </a:endParaRPr>
          </a:p>
          <a:p>
            <a:pPr marL="0" indent="0">
              <a:spcBef>
                <a:spcPts val="0"/>
              </a:spcBef>
              <a:buFont typeface="Arial" pitchFamily="34" charset="0"/>
              <a:buNone/>
            </a:pPr>
            <a:endParaRPr lang="en-US" altLang="en-US" sz="2600" b="1"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12" name="Content Placeholder 3" descr="Slide 43 20110216_HT_042.jpg"/>
          <p:cNvPicPr>
            <a:picLocks noChangeAspect="1"/>
          </p:cNvPicPr>
          <p:nvPr/>
        </p:nvPicPr>
        <p:blipFill rotWithShape="1">
          <a:blip r:embed="rId3" cstate="print">
            <a:extLst>
              <a:ext uri="{28A0092B-C50C-407E-A947-70E740481C1C}">
                <a14:useLocalDpi xmlns="" xmlns:a14="http://schemas.microsoft.com/office/drawing/2010/main" val="0"/>
              </a:ext>
            </a:extLst>
          </a:blip>
          <a:srcRect l="10062" t="5920" r="21578" b="12350"/>
          <a:stretch/>
        </p:blipFill>
        <p:spPr>
          <a:xfrm>
            <a:off x="6384493" y="0"/>
            <a:ext cx="5807507" cy="3472290"/>
          </a:xfrm>
          <a:prstGeom prst="rect">
            <a:avLst/>
          </a:prstGeom>
        </p:spPr>
      </p:pic>
      <p:pic>
        <p:nvPicPr>
          <p:cNvPr id="13" name="Content Placeholder 27"/>
          <p:cNvPicPr>
            <a:picLocks noChangeAspect="1"/>
          </p:cNvPicPr>
          <p:nvPr/>
        </p:nvPicPr>
        <p:blipFill rotWithShape="1">
          <a:blip r:embed="rId4" cstate="print">
            <a:extLst>
              <a:ext uri="{28A0092B-C50C-407E-A947-70E740481C1C}">
                <a14:useLocalDpi xmlns="" xmlns:a14="http://schemas.microsoft.com/office/drawing/2010/main" val="0"/>
              </a:ext>
            </a:extLst>
          </a:blip>
          <a:srcRect t="9589" r="-569" b="1825"/>
          <a:stretch/>
        </p:blipFill>
        <p:spPr>
          <a:xfrm>
            <a:off x="1" y="1"/>
            <a:ext cx="3499556" cy="2682323"/>
          </a:xfrm>
          <a:prstGeom prst="rect">
            <a:avLst/>
          </a:prstGeom>
          <a:ln w="19050" cmpd="sng">
            <a:noFill/>
          </a:ln>
        </p:spPr>
      </p:pic>
      <p:pic>
        <p:nvPicPr>
          <p:cNvPr id="14" name="Content Placeholder 17"/>
          <p:cNvPicPr>
            <a:picLocks noChangeAspect="1"/>
          </p:cNvPicPr>
          <p:nvPr/>
        </p:nvPicPr>
        <p:blipFill rotWithShape="1">
          <a:blip r:embed="rId5" cstate="print">
            <a:extLst>
              <a:ext uri="{28A0092B-C50C-407E-A947-70E740481C1C}">
                <a14:useLocalDpi xmlns="" xmlns:a14="http://schemas.microsoft.com/office/drawing/2010/main" val="0"/>
              </a:ext>
            </a:extLst>
          </a:blip>
          <a:srcRect t="7914" r="7914"/>
          <a:stretch/>
        </p:blipFill>
        <p:spPr>
          <a:xfrm>
            <a:off x="3440664" y="0"/>
            <a:ext cx="2930883" cy="2673856"/>
          </a:xfrm>
          <a:prstGeom prst="rect">
            <a:avLst/>
          </a:prstGeom>
          <a:ln w="19050" cmpd="sng">
            <a:noFill/>
          </a:ln>
        </p:spPr>
      </p:pic>
      <p:pic>
        <p:nvPicPr>
          <p:cNvPr id="16" name="Content Placeholder 17"/>
          <p:cNvPicPr>
            <a:picLocks noChangeAspect="1"/>
          </p:cNvPicPr>
          <p:nvPr/>
        </p:nvPicPr>
        <p:blipFill rotWithShape="1">
          <a:blip r:embed="rId6" cstate="print">
            <a:extLst>
              <a:ext uri="{28A0092B-C50C-407E-A947-70E740481C1C}">
                <a14:useLocalDpi xmlns="" xmlns:a14="http://schemas.microsoft.com/office/drawing/2010/main" val="0"/>
              </a:ext>
            </a:extLst>
          </a:blip>
          <a:srcRect l="10838" t="21656" r="9091" b="22397"/>
          <a:stretch/>
        </p:blipFill>
        <p:spPr>
          <a:xfrm>
            <a:off x="-1" y="4956847"/>
            <a:ext cx="6422512" cy="2243744"/>
          </a:xfrm>
          <a:prstGeom prst="rect">
            <a:avLst/>
          </a:prstGeom>
          <a:ln w="12700" cmpd="sng">
            <a:noFill/>
          </a:ln>
        </p:spPr>
      </p:pic>
      <p:pic>
        <p:nvPicPr>
          <p:cNvPr id="15" name="Content Placeholder 17"/>
          <p:cNvPicPr>
            <a:picLocks noChangeAspect="1"/>
          </p:cNvPicPr>
          <p:nvPr/>
        </p:nvPicPr>
        <p:blipFill rotWithShape="1">
          <a:blip r:embed="rId7" cstate="print">
            <a:extLst>
              <a:ext uri="{28A0092B-C50C-407E-A947-70E740481C1C}">
                <a14:useLocalDpi xmlns="" xmlns:a14="http://schemas.microsoft.com/office/drawing/2010/main" val="0"/>
              </a:ext>
            </a:extLst>
          </a:blip>
          <a:srcRect l="14423" t="6818" r="15384" b="20232"/>
          <a:stretch/>
        </p:blipFill>
        <p:spPr>
          <a:xfrm>
            <a:off x="6384493" y="2673855"/>
            <a:ext cx="5807507" cy="4526737"/>
          </a:xfrm>
          <a:prstGeom prst="rect">
            <a:avLst/>
          </a:prstGeom>
          <a:ln w="19050" cmpd="sng">
            <a:noFill/>
          </a:ln>
        </p:spPr>
      </p:pic>
    </p:spTree>
    <p:extLst>
      <p:ext uri="{BB962C8B-B14F-4D97-AF65-F5344CB8AC3E}">
        <p14:creationId xmlns="" xmlns:p14="http://schemas.microsoft.com/office/powerpoint/2010/main" val="973709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3E678F72-B7E1-CD42-A2A4-390A24B73CCD}"/>
              </a:ext>
            </a:extLst>
          </p:cNvPr>
          <p:cNvPicPr preferRelativeResize="0">
            <a:picLocks noChangeAspect="1"/>
          </p:cNvPicPr>
          <p:nvPr/>
        </p:nvPicPr>
        <p:blipFill rotWithShape="1">
          <a:blip r:embed="rId2"/>
          <a:srcRect t="28296"/>
          <a:stretch/>
        </p:blipFill>
        <p:spPr>
          <a:xfrm>
            <a:off x="0" y="0"/>
            <a:ext cx="12192000" cy="6858000"/>
          </a:xfrm>
          <a:prstGeom prst="rect">
            <a:avLst/>
          </a:prstGeom>
          <a:ln>
            <a:solidFill>
              <a:schemeClr val="bg1"/>
            </a:solidFill>
          </a:ln>
        </p:spPr>
      </p:pic>
      <p:sp>
        <p:nvSpPr>
          <p:cNvPr id="7" name="タイトル 1">
            <a:extLst>
              <a:ext uri="{FF2B5EF4-FFF2-40B4-BE49-F238E27FC236}">
                <a16:creationId xmlns:a16="http://schemas.microsoft.com/office/drawing/2014/main" xmlns="" id="{DB6F7441-398A-6741-BC97-E2469E4E324F}"/>
              </a:ext>
            </a:extLst>
          </p:cNvPr>
          <p:cNvSpPr txBox="1">
            <a:spLocks/>
          </p:cNvSpPr>
          <p:nvPr/>
        </p:nvSpPr>
        <p:spPr>
          <a:xfrm>
            <a:off x="2539268" y="254825"/>
            <a:ext cx="7571917" cy="909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Meiryo" panose="020B0604030504040204" pitchFamily="34" charset="-128"/>
                <a:ea typeface="Meiryo" panose="020B0604030504040204" pitchFamily="34" charset="-128"/>
              </a:rPr>
              <a:t>国際ロータリーとロータリー財団の対比</a:t>
            </a:r>
          </a:p>
        </p:txBody>
      </p:sp>
      <p:graphicFrame>
        <p:nvGraphicFramePr>
          <p:cNvPr id="10" name="表 9">
            <a:extLst>
              <a:ext uri="{FF2B5EF4-FFF2-40B4-BE49-F238E27FC236}">
                <a16:creationId xmlns:a16="http://schemas.microsoft.com/office/drawing/2014/main" xmlns="" id="{CC7FF200-B8C5-2849-9821-8B71B6B4B919}"/>
              </a:ext>
            </a:extLst>
          </p:cNvPr>
          <p:cNvGraphicFramePr>
            <a:graphicFrameLocks noGrp="1"/>
          </p:cNvGraphicFramePr>
          <p:nvPr>
            <p:extLst>
              <p:ext uri="{D42A27DB-BD31-4B8C-83A1-F6EECF244321}">
                <p14:modId xmlns:p14="http://schemas.microsoft.com/office/powerpoint/2010/main" xmlns="" val="1206707519"/>
              </p:ext>
            </p:extLst>
          </p:nvPr>
        </p:nvGraphicFramePr>
        <p:xfrm>
          <a:off x="320040" y="1081064"/>
          <a:ext cx="11532775" cy="4892081"/>
        </p:xfrm>
        <a:graphic>
          <a:graphicData uri="http://schemas.openxmlformats.org/drawingml/2006/table">
            <a:tbl>
              <a:tblPr/>
              <a:tblGrid>
                <a:gridCol w="1364820">
                  <a:extLst>
                    <a:ext uri="{9D8B030D-6E8A-4147-A177-3AD203B41FA5}">
                      <a16:colId xmlns:a16="http://schemas.microsoft.com/office/drawing/2014/main" xmlns="" val="2683794690"/>
                    </a:ext>
                  </a:extLst>
                </a:gridCol>
                <a:gridCol w="4828854">
                  <a:extLst>
                    <a:ext uri="{9D8B030D-6E8A-4147-A177-3AD203B41FA5}">
                      <a16:colId xmlns:a16="http://schemas.microsoft.com/office/drawing/2014/main" xmlns="" val="3882152163"/>
                    </a:ext>
                  </a:extLst>
                </a:gridCol>
                <a:gridCol w="5339101">
                  <a:extLst>
                    <a:ext uri="{9D8B030D-6E8A-4147-A177-3AD203B41FA5}">
                      <a16:colId xmlns:a16="http://schemas.microsoft.com/office/drawing/2014/main" xmlns="" val="1706207765"/>
                    </a:ext>
                  </a:extLst>
                </a:gridCol>
              </a:tblGrid>
              <a:tr h="349042">
                <a:tc>
                  <a:txBody>
                    <a:bodyPr/>
                    <a:lstStyle/>
                    <a:p>
                      <a:endParaRPr kumimoji="1" lang="ja-JP" altLang="en-US" dirty="0"/>
                    </a:p>
                  </a:txBody>
                  <a:tcPr>
                    <a:lnL w="12700" cmpd="sng">
                      <a:solidFill>
                        <a:schemeClr val="bg1"/>
                      </a:solidFill>
                      <a:prstDash val="solid"/>
                    </a:lnL>
                    <a:lnR w="12700" cap="flat" cmpd="sng" algn="ctr">
                      <a:solidFill>
                        <a:schemeClr val="bg1"/>
                      </a:solidFill>
                      <a:prstDash val="solid"/>
                      <a:round/>
                      <a:headEnd type="none" w="med" len="med"/>
                      <a:tailEnd type="none" w="med" len="med"/>
                    </a:lnR>
                    <a:lnT w="12700" cmpd="sng">
                      <a:solidFill>
                        <a:schemeClr val="bg1"/>
                      </a:solidFill>
                      <a:prstDash val="solid"/>
                    </a:lnT>
                    <a:lnB w="12700" cap="flat" cmpd="sng" algn="ctr">
                      <a:solidFill>
                        <a:schemeClr val="bg1"/>
                      </a:solidFill>
                      <a:prstDash val="solid"/>
                      <a:round/>
                      <a:headEnd type="none" w="med" len="med"/>
                      <a:tailEnd type="none" w="med" len="med"/>
                    </a:lnB>
                    <a:noFill/>
                  </a:tcPr>
                </a:tc>
                <a:tc>
                  <a:txBody>
                    <a:bodyPr/>
                    <a:lstStyle/>
                    <a:p>
                      <a:pPr algn="ctr"/>
                      <a:r>
                        <a:rPr kumimoji="1" lang="ja-JP" altLang="en-US" b="1" dirty="0">
                          <a:solidFill>
                            <a:schemeClr val="tx1"/>
                          </a:solidFill>
                          <a:latin typeface="Meiryo" panose="020B0604030504040204" pitchFamily="34" charset="-128"/>
                          <a:ea typeface="Meiryo" panose="020B0604030504040204" pitchFamily="34" charset="-128"/>
                        </a:rPr>
                        <a:t>国際ロータリー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b="1" dirty="0">
                          <a:solidFill>
                            <a:schemeClr val="tx1"/>
                          </a:solidFill>
                          <a:latin typeface="Meiryo" panose="020B0604030504040204" pitchFamily="34" charset="-128"/>
                          <a:ea typeface="Meiryo" panose="020B0604030504040204" pitchFamily="34" charset="-128"/>
                        </a:rPr>
                        <a:t>ロータリー財団</a:t>
                      </a:r>
                    </a:p>
                  </a:txBody>
                  <a:tcPr>
                    <a:lnL w="12700" cap="flat" cmpd="sng" algn="ctr">
                      <a:solidFill>
                        <a:schemeClr val="bg1"/>
                      </a:solidFill>
                      <a:prstDash val="solid"/>
                      <a:round/>
                      <a:headEnd type="none" w="med" len="med"/>
                      <a:tailEnd type="none" w="med" len="med"/>
                    </a:lnL>
                    <a:lnR w="12700" cmpd="sng">
                      <a:solidFill>
                        <a:schemeClr val="bg1"/>
                      </a:solid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257316597"/>
                  </a:ext>
                </a:extLst>
              </a:tr>
              <a:tr h="924489">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使命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panose="020B0604030504040204" pitchFamily="34" charset="-128"/>
                          <a:ea typeface="Meiryo" panose="020B0604030504040204" pitchFamily="34" charset="-128"/>
                        </a:rPr>
                        <a:t>職業人と地域社会のリーダーのネットワークを通じて、人びとに奉仕し、高潔さを奨励し、世界理解、親善、平和を</a:t>
                      </a:r>
                      <a:r>
                        <a:rPr kumimoji="1" lang="ja-JP" altLang="en-US" sz="1800" b="1" dirty="0">
                          <a:solidFill>
                            <a:srgbClr val="FFFF00"/>
                          </a:solidFill>
                          <a:latin typeface="Meiryo" panose="020B0604030504040204" pitchFamily="34" charset="-128"/>
                          <a:ea typeface="Meiryo" panose="020B0604030504040204" pitchFamily="34" charset="-128"/>
                        </a:rPr>
                        <a:t>推進すること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FF00"/>
                          </a:solidFill>
                          <a:latin typeface="Meiryo" panose="020B0604030504040204" pitchFamily="34" charset="-128"/>
                          <a:ea typeface="Meiryo" panose="020B0604030504040204" pitchFamily="34" charset="-128"/>
                        </a:rPr>
                        <a:t>ロータリーアンが、</a:t>
                      </a:r>
                      <a:r>
                        <a:rPr kumimoji="1" lang="ja-JP" altLang="en-US" sz="1800" b="1" dirty="0">
                          <a:solidFill>
                            <a:schemeClr val="tx1"/>
                          </a:solidFill>
                          <a:latin typeface="Meiryo" panose="020B0604030504040204" pitchFamily="34" charset="-128"/>
                          <a:ea typeface="Meiryo" panose="020B0604030504040204" pitchFamily="34" charset="-128"/>
                        </a:rPr>
                        <a:t>人びとの健康状態を改善し、質の高い教育を提供し、環境保護に取り組み、　貧困をなくすことをを通じて、世界理解、親善、平和を</a:t>
                      </a:r>
                      <a:r>
                        <a:rPr kumimoji="1" lang="ja-JP" altLang="en-US" sz="1800" b="1" dirty="0">
                          <a:solidFill>
                            <a:srgbClr val="FFFF00"/>
                          </a:solidFill>
                          <a:latin typeface="Meiryo" panose="020B0604030504040204" pitchFamily="34" charset="-128"/>
                          <a:ea typeface="Meiryo" panose="020B0604030504040204" pitchFamily="34" charset="-128"/>
                        </a:rPr>
                        <a:t>構築できるように支援すること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255434260"/>
                  </a:ext>
                </a:extLst>
              </a:tr>
              <a:tr h="700014">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標語</a:t>
                      </a:r>
                      <a:r>
                        <a:rPr kumimoji="1" lang="en-US" altLang="ja-JP" dirty="0">
                          <a:solidFill>
                            <a:schemeClr val="tx1"/>
                          </a:solidFill>
                          <a:latin typeface="Meiryo" panose="020B0604030504040204" pitchFamily="34" charset="-128"/>
                          <a:ea typeface="Meiryo" panose="020B0604030504040204" pitchFamily="34" charset="-128"/>
                        </a:rPr>
                        <a:t> </a:t>
                      </a:r>
                      <a:r>
                        <a:rPr kumimoji="1" lang="ja-JP" altLang="en-US" dirty="0">
                          <a:solidFill>
                            <a:schemeClr val="tx1"/>
                          </a:solidFill>
                          <a:latin typeface="Meiryo" panose="020B0604030504040204" pitchFamily="34" charset="-128"/>
                          <a:ea typeface="Meiryo" panose="020B0604030504040204" pitchFamily="34" charset="-128"/>
                        </a:rPr>
                        <a:t>　キーワード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FF00"/>
                          </a:solidFill>
                          <a:latin typeface="Meiryo" panose="020B0604030504040204" pitchFamily="34" charset="-128"/>
                          <a:ea typeface="Meiryo" panose="020B0604030504040204" pitchFamily="34" charset="-128"/>
                        </a:rPr>
                        <a:t>   </a:t>
                      </a:r>
                      <a:r>
                        <a:rPr kumimoji="1" lang="ja-JP" altLang="en-US" sz="1800" b="1">
                          <a:solidFill>
                            <a:srgbClr val="FFFF00"/>
                          </a:solidFill>
                          <a:latin typeface="Meiryo" panose="020B0604030504040204" pitchFamily="34" charset="-128"/>
                          <a:ea typeface="Meiryo" panose="020B0604030504040204" pitchFamily="34" charset="-128"/>
                        </a:rPr>
                        <a:t>・超我の奉仕</a:t>
                      </a:r>
                      <a:endParaRPr kumimoji="1" lang="en-US" altLang="ja-JP" sz="1800" b="1" dirty="0">
                        <a:solidFill>
                          <a:srgbClr val="FFFF00"/>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a:solidFill>
                            <a:srgbClr val="FFFF00"/>
                          </a:solidFill>
                          <a:latin typeface="Meiryo" panose="020B0604030504040204" pitchFamily="34" charset="-128"/>
                          <a:ea typeface="Meiryo" panose="020B0604030504040204" pitchFamily="34" charset="-128"/>
                        </a:rPr>
                        <a:t>　・最もよく奉仕する者最も多く報われる</a:t>
                      </a:r>
                      <a:endParaRPr kumimoji="1" lang="en-US" altLang="ja-JP" sz="1800" b="1" dirty="0">
                        <a:solidFill>
                          <a:srgbClr val="FFFF00"/>
                        </a:solidFill>
                        <a:latin typeface="Meiryo" panose="020B0604030504040204" pitchFamily="34" charset="-128"/>
                        <a:ea typeface="Meiryo" panose="020B0604030504040204" pitchFamily="34"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FF00"/>
                          </a:solidFill>
                          <a:latin typeface="Meiryo" panose="020B0604030504040204" pitchFamily="34" charset="-128"/>
                          <a:ea typeface="Meiryo" panose="020B0604030504040204" pitchFamily="34" charset="-128"/>
                        </a:rPr>
                        <a:t>               </a:t>
                      </a:r>
                      <a:r>
                        <a:rPr kumimoji="1" lang="ja-JP" altLang="en-US" sz="1800" b="1">
                          <a:solidFill>
                            <a:srgbClr val="FFFF00"/>
                          </a:solidFill>
                          <a:latin typeface="Meiryo" panose="020B0604030504040204" pitchFamily="34" charset="-128"/>
                          <a:ea typeface="Meiryo" panose="020B0604030504040204" pitchFamily="34" charset="-128"/>
                        </a:rPr>
                        <a:t>世界でよいことをしよう</a:t>
                      </a:r>
                      <a:endParaRPr kumimoji="1" lang="en-US" altLang="ja-JP" sz="1800" b="1" dirty="0">
                        <a:solidFill>
                          <a:srgbClr val="FFFF00"/>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FF00"/>
                          </a:solidFill>
                          <a:latin typeface="Meiryo" panose="020B0604030504040204" pitchFamily="34" charset="-128"/>
                          <a:ea typeface="Meiryo" panose="020B0604030504040204" pitchFamily="34" charset="-128"/>
                        </a:rPr>
                        <a:t>             Doing</a:t>
                      </a:r>
                      <a:r>
                        <a:rPr kumimoji="1" lang="ja-JP" altLang="en-US" sz="1800" b="1">
                          <a:solidFill>
                            <a:srgbClr val="FFFF00"/>
                          </a:solidFill>
                          <a:latin typeface="Meiryo" panose="020B0604030504040204" pitchFamily="34" charset="-128"/>
                          <a:ea typeface="Meiryo" panose="020B0604030504040204" pitchFamily="34" charset="-128"/>
                        </a:rPr>
                        <a:t> </a:t>
                      </a:r>
                      <a:r>
                        <a:rPr kumimoji="1" lang="en-US" altLang="ja-JP" sz="1800" b="1" dirty="0">
                          <a:solidFill>
                            <a:srgbClr val="FFFF00"/>
                          </a:solidFill>
                          <a:latin typeface="Meiryo" panose="020B0604030504040204" pitchFamily="34" charset="-128"/>
                          <a:ea typeface="Meiryo" panose="020B0604030504040204" pitchFamily="34" charset="-128"/>
                        </a:rPr>
                        <a:t>good in the world</a:t>
                      </a:r>
                      <a:r>
                        <a:rPr kumimoji="1" lang="ja-JP" altLang="en-US" sz="1800" b="1">
                          <a:solidFill>
                            <a:srgbClr val="FFFF00"/>
                          </a:solidFill>
                          <a:latin typeface="Meiryo" panose="020B0604030504040204" pitchFamily="34" charset="-128"/>
                          <a:ea typeface="Meiryo" panose="020B0604030504040204" pitchFamily="34" charset="-128"/>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295852199"/>
                  </a:ext>
                </a:extLst>
              </a:tr>
              <a:tr h="519853">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会員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en-US" altLang="ja-JP" sz="1600" b="1" dirty="0">
                          <a:solidFill>
                            <a:schemeClr val="tx1"/>
                          </a:solidFill>
                          <a:latin typeface="Meiryo" panose="020B0604030504040204" pitchFamily="34" charset="-128"/>
                          <a:ea typeface="Meiryo" panose="020B0604030504040204" pitchFamily="34" charset="-128"/>
                        </a:rPr>
                        <a:t>       </a:t>
                      </a:r>
                      <a:r>
                        <a:rPr kumimoji="1" lang="ja-JP" altLang="en-US" sz="1600" b="1" dirty="0">
                          <a:solidFill>
                            <a:schemeClr val="tx1"/>
                          </a:solidFill>
                          <a:latin typeface="Meiryo" panose="020B0604030504040204" pitchFamily="34" charset="-128"/>
                          <a:ea typeface="Meiryo" panose="020B0604030504040204" pitchFamily="34" charset="-128"/>
                        </a:rPr>
                        <a:t>ロータリークラブとローターアクトクラブ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FF00"/>
                          </a:solidFill>
                          <a:latin typeface="Meiryo" panose="020B0604030504040204" pitchFamily="34" charset="-128"/>
                          <a:ea typeface="Meiryo" panose="020B0604030504040204" pitchFamily="34" charset="-128"/>
                        </a:rPr>
                        <a:t>国際ロータリー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883026335"/>
                  </a:ext>
                </a:extLst>
              </a:tr>
              <a:tr h="215493">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収入規模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eiryo" panose="020B0604030504040204" pitchFamily="34" charset="-128"/>
                          <a:ea typeface="Meiryo" panose="020B0604030504040204" pitchFamily="34" charset="-128"/>
                        </a:rPr>
                        <a:t>1</a:t>
                      </a:r>
                      <a:r>
                        <a:rPr kumimoji="1" lang="ja-JP" altLang="en-US" sz="1800" b="1" dirty="0">
                          <a:solidFill>
                            <a:schemeClr val="tx1"/>
                          </a:solidFill>
                          <a:latin typeface="Meiryo" panose="020B0604030504040204" pitchFamily="34" charset="-128"/>
                          <a:ea typeface="Meiryo" panose="020B0604030504040204" pitchFamily="34" charset="-128"/>
                        </a:rPr>
                        <a:t>億</a:t>
                      </a:r>
                      <a:r>
                        <a:rPr kumimoji="1" lang="en-US" altLang="ja-JP" sz="1800" b="1" dirty="0">
                          <a:solidFill>
                            <a:schemeClr val="tx1"/>
                          </a:solidFill>
                          <a:latin typeface="Meiryo" panose="020B0604030504040204" pitchFamily="34" charset="-128"/>
                          <a:ea typeface="Meiryo" panose="020B0604030504040204" pitchFamily="34" charset="-128"/>
                        </a:rPr>
                        <a:t>510</a:t>
                      </a:r>
                      <a:r>
                        <a:rPr kumimoji="1" lang="ja-JP" altLang="en-US" sz="1800" b="1" dirty="0">
                          <a:solidFill>
                            <a:schemeClr val="tx1"/>
                          </a:solidFill>
                          <a:latin typeface="Meiryo" panose="020B0604030504040204" pitchFamily="34" charset="-128"/>
                          <a:ea typeface="Meiryo" panose="020B0604030504040204" pitchFamily="34" charset="-128"/>
                        </a:rPr>
                        <a:t>万ドル（</a:t>
                      </a:r>
                      <a:r>
                        <a:rPr kumimoji="1" lang="en-US" altLang="ja-JP" sz="1800" b="1" dirty="0">
                          <a:solidFill>
                            <a:schemeClr val="tx1"/>
                          </a:solidFill>
                          <a:latin typeface="Meiryo" panose="020B0604030504040204" pitchFamily="34" charset="-128"/>
                          <a:ea typeface="Meiryo" panose="020B0604030504040204" pitchFamily="34" charset="-128"/>
                        </a:rPr>
                        <a:t>2019-20</a:t>
                      </a:r>
                      <a:r>
                        <a:rPr kumimoji="1" lang="ja-JP" altLang="en-US" sz="1800" b="1" dirty="0">
                          <a:solidFill>
                            <a:schemeClr val="tx1"/>
                          </a:solidFill>
                          <a:latin typeface="Meiryo" panose="020B0604030504040204" pitchFamily="34" charset="-128"/>
                          <a:ea typeface="Meiryo" panose="020B0604030504040204" pitchFamily="34" charset="-128"/>
                        </a:rPr>
                        <a:t>年度）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eiryo" panose="020B0604030504040204" pitchFamily="34" charset="-128"/>
                          <a:ea typeface="Meiryo" panose="020B0604030504040204" pitchFamily="34" charset="-128"/>
                        </a:rPr>
                        <a:t>3</a:t>
                      </a:r>
                      <a:r>
                        <a:rPr kumimoji="1" lang="ja-JP" altLang="en-US" sz="1800" b="1" dirty="0">
                          <a:solidFill>
                            <a:schemeClr val="tx1"/>
                          </a:solidFill>
                          <a:latin typeface="Meiryo" panose="020B0604030504040204" pitchFamily="34" charset="-128"/>
                          <a:ea typeface="Meiryo" panose="020B0604030504040204" pitchFamily="34" charset="-128"/>
                        </a:rPr>
                        <a:t>億</a:t>
                      </a:r>
                      <a:r>
                        <a:rPr kumimoji="1" lang="en-US" altLang="ja-JP" sz="1800" b="1" dirty="0">
                          <a:solidFill>
                            <a:schemeClr val="tx1"/>
                          </a:solidFill>
                          <a:latin typeface="Meiryo" panose="020B0604030504040204" pitchFamily="34" charset="-128"/>
                          <a:ea typeface="Meiryo" panose="020B0604030504040204" pitchFamily="34" charset="-128"/>
                        </a:rPr>
                        <a:t>4286</a:t>
                      </a:r>
                      <a:r>
                        <a:rPr kumimoji="1" lang="ja-JP" altLang="en-US" sz="1800" b="1" dirty="0">
                          <a:solidFill>
                            <a:schemeClr val="tx1"/>
                          </a:solidFill>
                          <a:latin typeface="Meiryo" panose="020B0604030504040204" pitchFamily="34" charset="-128"/>
                          <a:ea typeface="Meiryo" panose="020B0604030504040204" pitchFamily="34" charset="-128"/>
                        </a:rPr>
                        <a:t>万ドル（</a:t>
                      </a:r>
                      <a:r>
                        <a:rPr kumimoji="1" lang="en-US" altLang="ja-JP" sz="1800" b="1" dirty="0">
                          <a:solidFill>
                            <a:schemeClr val="tx1"/>
                          </a:solidFill>
                          <a:latin typeface="Meiryo" panose="020B0604030504040204" pitchFamily="34" charset="-128"/>
                          <a:ea typeface="Meiryo" panose="020B0604030504040204" pitchFamily="34" charset="-128"/>
                        </a:rPr>
                        <a:t>2019-20</a:t>
                      </a:r>
                      <a:r>
                        <a:rPr kumimoji="1" lang="ja-JP" altLang="en-US" sz="1800" b="1" dirty="0">
                          <a:solidFill>
                            <a:schemeClr val="tx1"/>
                          </a:solidFill>
                          <a:latin typeface="Meiryo" panose="020B0604030504040204" pitchFamily="34" charset="-128"/>
                          <a:ea typeface="Meiryo" panose="020B0604030504040204" pitchFamily="34" charset="-128"/>
                        </a:rPr>
                        <a:t>年度）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476183964"/>
                  </a:ext>
                </a:extLst>
              </a:tr>
              <a:tr h="453263">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資金の使途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panose="020B0604030504040204" pitchFamily="34" charset="-128"/>
                          <a:ea typeface="Meiryo" panose="020B0604030504040204" pitchFamily="34" charset="-128"/>
                        </a:rPr>
                        <a:t>国際ロータリーの運営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FF00"/>
                          </a:solidFill>
                          <a:latin typeface="Meiryo" panose="020B0604030504040204" pitchFamily="34" charset="-128"/>
                          <a:ea typeface="Meiryo" panose="020B0604030504040204" pitchFamily="34" charset="-128"/>
                        </a:rPr>
                        <a:t>プログラム補助金</a:t>
                      </a:r>
                      <a:r>
                        <a:rPr kumimoji="1" lang="en-US" altLang="ja-JP" sz="1800" b="1" dirty="0">
                          <a:solidFill>
                            <a:srgbClr val="FFFF00"/>
                          </a:solidFill>
                          <a:latin typeface="Meiryo" panose="020B0604030504040204" pitchFamily="34" charset="-128"/>
                          <a:ea typeface="Meiryo" panose="020B0604030504040204" pitchFamily="34" charset="-128"/>
                        </a:rPr>
                        <a:t>(91</a:t>
                      </a:r>
                      <a:r>
                        <a:rPr kumimoji="1" lang="ja-JP" altLang="en-US" sz="1800" b="1" dirty="0">
                          <a:solidFill>
                            <a:srgbClr val="FFFF00"/>
                          </a:solidFill>
                          <a:latin typeface="Meiryo" panose="020B0604030504040204" pitchFamily="34" charset="-128"/>
                          <a:ea typeface="Meiryo" panose="020B0604030504040204" pitchFamily="34" charset="-128"/>
                        </a:rPr>
                        <a:t>％</a:t>
                      </a:r>
                      <a:r>
                        <a:rPr kumimoji="1" lang="en-US" altLang="ja-JP" sz="1800" b="1" dirty="0">
                          <a:solidFill>
                            <a:srgbClr val="FFFF00"/>
                          </a:solidFill>
                          <a:latin typeface="Meiryo" panose="020B0604030504040204" pitchFamily="34" charset="-128"/>
                          <a:ea typeface="Meiryo" panose="020B0604030504040204" pitchFamily="34" charset="-128"/>
                        </a:rPr>
                        <a:t>)</a:t>
                      </a:r>
                      <a:r>
                        <a:rPr kumimoji="1" lang="ja-JP" altLang="en-US" sz="1800" b="1" dirty="0">
                          <a:solidFill>
                            <a:srgbClr val="FFFF00"/>
                          </a:solidFill>
                          <a:latin typeface="Meiryo" panose="020B0604030504040204" pitchFamily="34" charset="-128"/>
                          <a:ea typeface="Meiryo" panose="020B0604030504040204" pitchFamily="34" charset="-128"/>
                        </a:rPr>
                        <a:t>と運営費</a:t>
                      </a:r>
                      <a:endParaRPr kumimoji="1" lang="en-US" altLang="ja-JP" sz="1800" b="1" dirty="0">
                        <a:solidFill>
                          <a:srgbClr val="FFFF00"/>
                        </a:solidFill>
                        <a:latin typeface="Meiryo" panose="020B0604030504040204" pitchFamily="34" charset="-128"/>
                        <a:ea typeface="Meiryo" panose="020B0604030504040204" pitchFamily="34"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49423834"/>
                  </a:ext>
                </a:extLst>
              </a:tr>
              <a:tr h="658631">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プログラム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kumimoji="1" lang="en-US" altLang="ja-JP" sz="2000" b="1" dirty="0">
                          <a:solidFill>
                            <a:schemeClr val="tx1"/>
                          </a:solidFill>
                          <a:latin typeface="Meiryo" panose="020B0604030504040204" pitchFamily="34" charset="-128"/>
                          <a:ea typeface="Meiryo" panose="020B0604030504040204" pitchFamily="34" charset="-128"/>
                        </a:rPr>
                        <a:t>   </a:t>
                      </a:r>
                      <a:r>
                        <a:rPr kumimoji="1" lang="ja-JP" altLang="en-US" sz="1800" b="1" dirty="0">
                          <a:solidFill>
                            <a:schemeClr val="tx1"/>
                          </a:solidFill>
                          <a:latin typeface="Meiryo" panose="020B0604030504040204" pitchFamily="34" charset="-128"/>
                          <a:ea typeface="Meiryo" panose="020B0604030504040204" pitchFamily="34" charset="-128"/>
                        </a:rPr>
                        <a:t>青少年交換、インターアクト・ライラ等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FF00"/>
                          </a:solidFill>
                          <a:latin typeface="Meiryo" panose="020B0604030504040204" pitchFamily="34" charset="-128"/>
                          <a:ea typeface="Meiryo" panose="020B0604030504040204" pitchFamily="34" charset="-128"/>
                        </a:rPr>
                        <a:t>補助金プログラム</a:t>
                      </a:r>
                      <a:r>
                        <a:rPr kumimoji="1" lang="ja-JP" altLang="en-US" sz="1400" b="1" dirty="0">
                          <a:solidFill>
                            <a:srgbClr val="FFFF00"/>
                          </a:solidFill>
                          <a:latin typeface="Meiryo" panose="020B0604030504040204" pitchFamily="34" charset="-128"/>
                          <a:ea typeface="Meiryo" panose="020B0604030504040204" pitchFamily="34" charset="-128"/>
                        </a:rPr>
                        <a:t>（地区補助金・グローバル補助金など）</a:t>
                      </a:r>
                      <a:endParaRPr kumimoji="1" lang="en-US" altLang="ja-JP" sz="1400" b="1" dirty="0">
                        <a:solidFill>
                          <a:srgbClr val="FFFF00"/>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FF00"/>
                          </a:solidFill>
                          <a:latin typeface="Meiryo" panose="020B0604030504040204" pitchFamily="34" charset="-128"/>
                          <a:ea typeface="Meiryo" panose="020B0604030504040204" pitchFamily="34" charset="-128"/>
                        </a:rPr>
                        <a:t>ポリオプラス・ロータリー平和センター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03744742"/>
                  </a:ext>
                </a:extLst>
              </a:tr>
              <a:tr h="600595">
                <a:tc>
                  <a:txBody>
                    <a:bodyPr/>
                    <a:lstStyle/>
                    <a:p>
                      <a:pPr algn="ctr"/>
                      <a:r>
                        <a:rPr kumimoji="1" lang="ja-JP" altLang="en-US" dirty="0">
                          <a:solidFill>
                            <a:schemeClr val="tx1"/>
                          </a:solidFill>
                          <a:latin typeface="Meiryo" panose="020B0604030504040204" pitchFamily="34" charset="-128"/>
                          <a:ea typeface="Meiryo" panose="020B0604030504040204" pitchFamily="34" charset="-128"/>
                        </a:rPr>
                        <a:t>資金の源泉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bg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panose="020B0604030504040204" pitchFamily="34" charset="-128"/>
                          <a:ea typeface="Meiryo" panose="020B0604030504040204" pitchFamily="34" charset="-128"/>
                        </a:rPr>
                        <a:t>人頭分担金</a:t>
                      </a:r>
                      <a:endParaRPr kumimoji="1" lang="en-US" altLang="ja-JP" sz="1800" b="1" dirty="0">
                        <a:solidFill>
                          <a:schemeClr val="tx1"/>
                        </a:solidFill>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ja-JP" b="1" dirty="0">
                          <a:solidFill>
                            <a:srgbClr val="FFFF00"/>
                          </a:solidFill>
                          <a:latin typeface="Meiryo" panose="020B0604030504040204" pitchFamily="34" charset="-128"/>
                          <a:ea typeface="Meiryo" panose="020B0604030504040204" pitchFamily="34" charset="-128"/>
                        </a:rPr>
                        <a:t>Per capita dues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panose="020B0604030504040204" pitchFamily="34" charset="-128"/>
                          <a:ea typeface="Meiryo" panose="020B0604030504040204" pitchFamily="34" charset="-128"/>
                        </a:rPr>
                        <a:t>寄付</a:t>
                      </a:r>
                      <a:endParaRPr kumimoji="1" lang="en-US" altLang="ja-JP" sz="1800" b="1" dirty="0">
                        <a:solidFill>
                          <a:schemeClr val="tx1"/>
                        </a:solidFill>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FF00"/>
                          </a:solidFill>
                          <a:latin typeface="Meiryo" panose="020B0604030504040204" pitchFamily="34" charset="-128"/>
                          <a:ea typeface="Meiryo" panose="020B0604030504040204" pitchFamily="34" charset="-128"/>
                        </a:rPr>
                        <a:t>Gift</a:t>
                      </a:r>
                      <a:endParaRPr kumimoji="1" lang="ja-JP" altLang="en-US" sz="1800" b="1" dirty="0">
                        <a:solidFill>
                          <a:srgbClr val="FFFF00"/>
                        </a:solidFill>
                        <a:latin typeface="Meiryo" panose="020B0604030504040204" pitchFamily="34" charset="-128"/>
                        <a:ea typeface="Meiryo" panose="020B0604030504040204" pitchFamily="34"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603995012"/>
                  </a:ext>
                </a:extLst>
              </a:tr>
            </a:tbl>
          </a:graphicData>
        </a:graphic>
      </p:graphicFrame>
      <p:sp>
        <p:nvSpPr>
          <p:cNvPr id="11" name="テキスト ボックス 10">
            <a:extLst>
              <a:ext uri="{FF2B5EF4-FFF2-40B4-BE49-F238E27FC236}">
                <a16:creationId xmlns:a16="http://schemas.microsoft.com/office/drawing/2014/main" xmlns="" id="{62253926-CAD5-C849-9065-BFB5A8DFA4F1}"/>
              </a:ext>
            </a:extLst>
          </p:cNvPr>
          <p:cNvSpPr txBox="1"/>
          <p:nvPr/>
        </p:nvSpPr>
        <p:spPr>
          <a:xfrm>
            <a:off x="5917915" y="-164387"/>
            <a:ext cx="184731" cy="369332"/>
          </a:xfrm>
          <a:prstGeom prst="rect">
            <a:avLst/>
          </a:prstGeom>
          <a:noFill/>
        </p:spPr>
        <p:txBody>
          <a:bodyPr wrap="none" rtlCol="0">
            <a:spAutoFit/>
          </a:bodyPr>
          <a:lstStyle/>
          <a:p>
            <a:endParaRPr kumimoji="1" lang="ja-JP" altLang="en-US"/>
          </a:p>
        </p:txBody>
      </p:sp>
      <p:pic>
        <p:nvPicPr>
          <p:cNvPr id="17" name="図 16">
            <a:extLst>
              <a:ext uri="{FF2B5EF4-FFF2-40B4-BE49-F238E27FC236}">
                <a16:creationId xmlns:a16="http://schemas.microsoft.com/office/drawing/2014/main" xmlns="" id="{A64EC7D6-AF66-BA42-A5CF-59313FE2716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43309" y="130391"/>
            <a:ext cx="885949" cy="885949"/>
          </a:xfrm>
          <a:prstGeom prst="rect">
            <a:avLst/>
          </a:prstGeom>
        </p:spPr>
      </p:pic>
      <p:sp>
        <p:nvSpPr>
          <p:cNvPr id="9" name="対角する 2 つの角を切り取った四角形 21">
            <a:extLst>
              <a:ext uri="{FF2B5EF4-FFF2-40B4-BE49-F238E27FC236}">
                <a16:creationId xmlns:a16="http://schemas.microsoft.com/office/drawing/2014/main" xmlns="" id="{CB2444E4-DB70-744F-8F42-D1B13A6C0CD5}"/>
              </a:ext>
            </a:extLst>
          </p:cNvPr>
          <p:cNvSpPr/>
          <p:nvPr/>
        </p:nvSpPr>
        <p:spPr>
          <a:xfrm>
            <a:off x="320040" y="6121371"/>
            <a:ext cx="11500339" cy="634369"/>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a:solidFill>
                  <a:schemeClr val="tx1"/>
                </a:solidFill>
                <a:latin typeface="Meiryo" panose="020B0604030504040204" pitchFamily="34" charset="-128"/>
                <a:ea typeface="Meiryo" panose="020B0604030504040204" pitchFamily="34" charset="-128"/>
              </a:rPr>
              <a:t>ロータリー財団の正式名称は、</a:t>
            </a:r>
            <a:r>
              <a:rPr kumimoji="1" lang="en-US" altLang="ja-JP" sz="2400" dirty="0">
                <a:solidFill>
                  <a:schemeClr val="tx1"/>
                </a:solidFill>
                <a:latin typeface="Meiryo" panose="020B0604030504040204" pitchFamily="34" charset="-128"/>
                <a:ea typeface="Meiryo" panose="020B0604030504040204" pitchFamily="34" charset="-128"/>
              </a:rPr>
              <a:t>The Rotary Foundation of Rotary International </a:t>
            </a:r>
            <a:endParaRPr kumimoji="1"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xmlns="" val="34157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2"/>
          </p:nvPr>
        </p:nvSpPr>
        <p:spPr>
          <a:xfrm>
            <a:off x="500749" y="1606711"/>
            <a:ext cx="5445415" cy="4180860"/>
          </a:xfrm>
        </p:spPr>
        <p:txBody>
          <a:bodyPr>
            <a:noAutofit/>
          </a:bodyPr>
          <a:lstStyle/>
          <a:p>
            <a:pPr marL="0" indent="0">
              <a:spcBef>
                <a:spcPts val="0"/>
              </a:spcBef>
              <a:spcAft>
                <a:spcPts val="900"/>
              </a:spcAft>
              <a:buNone/>
            </a:pPr>
            <a:r>
              <a:rPr lang="ja-JP" altLang="en-US" sz="2600" dirty="0" smtClean="0">
                <a:solidFill>
                  <a:srgbClr val="FFC000"/>
                </a:solidFill>
                <a:ea typeface="ＭＳ Ｐゴシック" pitchFamily="34" charset="-128"/>
              </a:rPr>
              <a:t>ロータリアンが</a:t>
            </a:r>
            <a:endParaRPr lang="en-US" altLang="ja-JP" sz="2600" dirty="0" smtClean="0">
              <a:solidFill>
                <a:srgbClr val="FFC000"/>
              </a:solidFill>
              <a:ea typeface="ＭＳ Ｐゴシック" pitchFamily="34" charset="-128"/>
            </a:endParaRPr>
          </a:p>
          <a:p>
            <a:pPr marL="0" indent="0">
              <a:spcBef>
                <a:spcPts val="0"/>
              </a:spcBef>
              <a:spcAft>
                <a:spcPts val="900"/>
              </a:spcAft>
              <a:buNone/>
            </a:pPr>
            <a:r>
              <a:rPr lang="ja-JP" altLang="en-US" sz="2600" dirty="0" smtClean="0">
                <a:solidFill>
                  <a:srgbClr val="FFC000"/>
                </a:solidFill>
                <a:ea typeface="ＭＳ Ｐゴシック" pitchFamily="34" charset="-128"/>
              </a:rPr>
              <a:t>健康</a:t>
            </a:r>
            <a:r>
              <a:rPr lang="ja-JP" altLang="en-US" sz="2600" dirty="0">
                <a:solidFill>
                  <a:srgbClr val="FFC000"/>
                </a:solidFill>
                <a:ea typeface="ＭＳ Ｐゴシック" pitchFamily="34" charset="-128"/>
              </a:rPr>
              <a:t>状態を改善</a:t>
            </a:r>
            <a:r>
              <a:rPr lang="ja-JP" altLang="en-US" sz="2600" dirty="0" smtClean="0">
                <a:solidFill>
                  <a:srgbClr val="FFC000"/>
                </a:solidFill>
                <a:ea typeface="ＭＳ Ｐゴシック" pitchFamily="34" charset="-128"/>
              </a:rPr>
              <a:t>し</a:t>
            </a:r>
            <a:endParaRPr lang="en-US" altLang="ja-JP" sz="2600" dirty="0" smtClean="0">
              <a:solidFill>
                <a:srgbClr val="FFC000"/>
              </a:solidFill>
              <a:ea typeface="ＭＳ Ｐゴシック" pitchFamily="34" charset="-128"/>
            </a:endParaRPr>
          </a:p>
          <a:p>
            <a:pPr marL="0" indent="0">
              <a:spcBef>
                <a:spcPts val="0"/>
              </a:spcBef>
              <a:spcAft>
                <a:spcPts val="900"/>
              </a:spcAft>
              <a:buNone/>
            </a:pPr>
            <a:r>
              <a:rPr lang="ja-JP" altLang="en-US" sz="2600" dirty="0" smtClean="0">
                <a:solidFill>
                  <a:srgbClr val="FFC000"/>
                </a:solidFill>
                <a:ea typeface="ＭＳ Ｐゴシック" pitchFamily="34" charset="-128"/>
              </a:rPr>
              <a:t>教育</a:t>
            </a:r>
            <a:r>
              <a:rPr lang="ja-JP" altLang="en-US" sz="2600" dirty="0">
                <a:solidFill>
                  <a:srgbClr val="FFC000"/>
                </a:solidFill>
                <a:ea typeface="ＭＳ Ｐゴシック" pitchFamily="34" charset="-128"/>
              </a:rPr>
              <a:t>への支援を</a:t>
            </a:r>
            <a:r>
              <a:rPr lang="ja-JP" altLang="en-US" sz="2600" dirty="0" smtClean="0">
                <a:solidFill>
                  <a:srgbClr val="FFC000"/>
                </a:solidFill>
                <a:ea typeface="ＭＳ Ｐゴシック" pitchFamily="34" charset="-128"/>
              </a:rPr>
              <a:t>高め</a:t>
            </a:r>
            <a:endParaRPr lang="en-US" altLang="ja-JP" sz="2600" dirty="0" smtClean="0">
              <a:solidFill>
                <a:srgbClr val="FFC000"/>
              </a:solidFill>
              <a:ea typeface="ＭＳ Ｐゴシック" pitchFamily="34" charset="-128"/>
            </a:endParaRPr>
          </a:p>
          <a:p>
            <a:pPr marL="0" indent="0">
              <a:spcBef>
                <a:spcPts val="0"/>
              </a:spcBef>
              <a:spcAft>
                <a:spcPts val="900"/>
              </a:spcAft>
              <a:buNone/>
            </a:pPr>
            <a:r>
              <a:rPr lang="ja-JP" altLang="en-US" sz="2600" dirty="0" smtClean="0">
                <a:solidFill>
                  <a:srgbClr val="FFC000"/>
                </a:solidFill>
                <a:ea typeface="ＭＳ Ｐゴシック" pitchFamily="34" charset="-128"/>
              </a:rPr>
              <a:t>貧困</a:t>
            </a:r>
            <a:r>
              <a:rPr lang="ja-JP" altLang="en-US" sz="2600" dirty="0">
                <a:solidFill>
                  <a:srgbClr val="FFC000"/>
                </a:solidFill>
                <a:ea typeface="ＭＳ Ｐゴシック" pitchFamily="34" charset="-128"/>
              </a:rPr>
              <a:t>を救済することを</a:t>
            </a:r>
            <a:r>
              <a:rPr lang="ja-JP" altLang="en-US" sz="2600" dirty="0" smtClean="0">
                <a:solidFill>
                  <a:srgbClr val="FFC000"/>
                </a:solidFill>
                <a:ea typeface="ＭＳ Ｐゴシック" pitchFamily="34" charset="-128"/>
              </a:rPr>
              <a:t>通じて</a:t>
            </a:r>
            <a:endParaRPr lang="en-US" altLang="ja-JP" sz="2600" dirty="0" smtClean="0">
              <a:solidFill>
                <a:srgbClr val="FFC000"/>
              </a:solidFill>
              <a:ea typeface="ＭＳ Ｐゴシック" pitchFamily="34" charset="-128"/>
            </a:endParaRPr>
          </a:p>
          <a:p>
            <a:pPr marL="0" indent="0">
              <a:spcBef>
                <a:spcPts val="0"/>
              </a:spcBef>
              <a:spcAft>
                <a:spcPts val="900"/>
              </a:spcAft>
              <a:buNone/>
            </a:pPr>
            <a:r>
              <a:rPr lang="ja-JP" altLang="en-US" sz="2600" dirty="0" smtClean="0">
                <a:solidFill>
                  <a:srgbClr val="FFC000"/>
                </a:solidFill>
                <a:ea typeface="ＭＳ Ｐゴシック" pitchFamily="34" charset="-128"/>
              </a:rPr>
              <a:t>世界</a:t>
            </a:r>
            <a:r>
              <a:rPr lang="ja-JP" altLang="en-US" sz="2600" dirty="0">
                <a:solidFill>
                  <a:srgbClr val="FFC000"/>
                </a:solidFill>
                <a:ea typeface="ＭＳ Ｐゴシック" pitchFamily="34" charset="-128"/>
              </a:rPr>
              <a:t>理解、親善、平和</a:t>
            </a:r>
            <a:r>
              <a:rPr lang="ja-JP" altLang="en-US" sz="2600" dirty="0" smtClean="0">
                <a:solidFill>
                  <a:srgbClr val="FFC000"/>
                </a:solidFill>
                <a:ea typeface="ＭＳ Ｐゴシック" pitchFamily="34" charset="-128"/>
              </a:rPr>
              <a:t>を</a:t>
            </a:r>
            <a:endParaRPr lang="en-US" altLang="ja-JP" sz="2600" dirty="0" smtClean="0">
              <a:solidFill>
                <a:srgbClr val="FFC000"/>
              </a:solidFill>
              <a:ea typeface="ＭＳ Ｐゴシック" pitchFamily="34" charset="-128"/>
            </a:endParaRPr>
          </a:p>
          <a:p>
            <a:pPr marL="0" indent="0">
              <a:spcBef>
                <a:spcPts val="0"/>
              </a:spcBef>
              <a:spcAft>
                <a:spcPts val="900"/>
              </a:spcAft>
              <a:buNone/>
            </a:pPr>
            <a:r>
              <a:rPr lang="ja-JP" altLang="en-US" sz="2600" dirty="0" smtClean="0">
                <a:solidFill>
                  <a:srgbClr val="FFC000"/>
                </a:solidFill>
                <a:ea typeface="ＭＳ Ｐゴシック" pitchFamily="34" charset="-128"/>
              </a:rPr>
              <a:t>達成</a:t>
            </a:r>
            <a:r>
              <a:rPr lang="ja-JP" altLang="en-US" sz="2600" dirty="0">
                <a:solidFill>
                  <a:srgbClr val="FFC000"/>
                </a:solidFill>
                <a:ea typeface="ＭＳ Ｐゴシック" pitchFamily="34" charset="-128"/>
              </a:rPr>
              <a:t>できるように</a:t>
            </a:r>
            <a:r>
              <a:rPr lang="ja-JP" altLang="en-US" sz="2600" dirty="0" smtClean="0">
                <a:solidFill>
                  <a:srgbClr val="FFC000"/>
                </a:solidFill>
                <a:ea typeface="ＭＳ Ｐゴシック" pitchFamily="34" charset="-128"/>
              </a:rPr>
              <a:t>する</a:t>
            </a:r>
            <a:endParaRPr lang="en-US" sz="2600" dirty="0">
              <a:solidFill>
                <a:srgbClr val="FFC000"/>
              </a:solidFill>
            </a:endParaRPr>
          </a:p>
        </p:txBody>
      </p:sp>
      <p:sp>
        <p:nvSpPr>
          <p:cNvPr id="8" name="Title 7"/>
          <p:cNvSpPr>
            <a:spLocks noGrp="1"/>
          </p:cNvSpPr>
          <p:nvPr>
            <p:ph type="title"/>
          </p:nvPr>
        </p:nvSpPr>
        <p:spPr>
          <a:xfrm>
            <a:off x="488653" y="183928"/>
            <a:ext cx="9855200" cy="487362"/>
          </a:xfrm>
        </p:spPr>
        <p:txBody>
          <a:bodyPr>
            <a:noAutofit/>
          </a:bodyPr>
          <a:lstStyle/>
          <a:p>
            <a:r>
              <a:rPr lang="ja-JP" altLang="en-US" sz="3200" b="0" dirty="0" smtClean="0">
                <a:solidFill>
                  <a:srgbClr val="FF0000"/>
                </a:solidFill>
                <a:latin typeface="Arial Narrow" pitchFamily="34" charset="0"/>
                <a:ea typeface="ＭＳ Ｐゴシック" pitchFamily="34" charset="-128"/>
              </a:rPr>
              <a:t>ロータリー財団の使命</a:t>
            </a:r>
            <a:endParaRPr lang="en-US" sz="3200" b="0" dirty="0">
              <a:solidFill>
                <a:srgbClr val="FF0000"/>
              </a:solidFill>
            </a:endParaRPr>
          </a:p>
        </p:txBody>
      </p:sp>
      <p:pic>
        <p:nvPicPr>
          <p:cNvPr id="2" name="Content Placeholder 1"/>
          <p:cNvPicPr>
            <a:picLocks noGrp="1" noChangeAspect="1"/>
          </p:cNvPicPr>
          <p:nvPr>
            <p:ph sz="half" idx="11"/>
          </p:nvPr>
        </p:nvPicPr>
        <p:blipFill rotWithShape="1">
          <a:blip r:embed="rId3" cstate="print">
            <a:extLst>
              <a:ext uri="{28A0092B-C50C-407E-A947-70E740481C1C}">
                <a14:useLocalDpi xmlns="" xmlns:a14="http://schemas.microsoft.com/office/drawing/2010/main" val="0"/>
              </a:ext>
            </a:extLst>
          </a:blip>
          <a:srcRect l="18156" r="19161"/>
          <a:stretch/>
        </p:blipFill>
        <p:spPr>
          <a:xfrm>
            <a:off x="6191253" y="1666876"/>
            <a:ext cx="2449879" cy="1954213"/>
          </a:xfrm>
        </p:spPr>
      </p:pic>
      <p:pic>
        <p:nvPicPr>
          <p:cNvPr id="3" name="Content Placeholder 2"/>
          <p:cNvPicPr>
            <a:picLocks noGrp="1" noChangeAspect="1"/>
          </p:cNvPicPr>
          <p:nvPr>
            <p:ph sz="half" idx="13"/>
          </p:nvPr>
        </p:nvPicPr>
        <p:blipFill rotWithShape="1">
          <a:blip r:embed="rId4" cstate="print">
            <a:extLst>
              <a:ext uri="{28A0092B-C50C-407E-A947-70E740481C1C}">
                <a14:useLocalDpi xmlns="" xmlns:a14="http://schemas.microsoft.com/office/drawing/2010/main" val="0"/>
              </a:ext>
            </a:extLst>
          </a:blip>
          <a:srcRect l="13165" t="21306" r="45938" b="9013"/>
          <a:stretch/>
        </p:blipFill>
        <p:spPr>
          <a:xfrm>
            <a:off x="6191251" y="3700463"/>
            <a:ext cx="2449880" cy="2087108"/>
          </a:xfrm>
        </p:spPr>
      </p:pic>
      <p:pic>
        <p:nvPicPr>
          <p:cNvPr id="4" name="Content Placeholder 3"/>
          <p:cNvPicPr>
            <a:picLocks noGrp="1" noChangeAspect="1"/>
          </p:cNvPicPr>
          <p:nvPr>
            <p:ph sz="half" idx="14"/>
          </p:nvPr>
        </p:nvPicPr>
        <p:blipFill rotWithShape="1">
          <a:blip r:embed="rId5" cstate="print">
            <a:extLst>
              <a:ext uri="{28A0092B-C50C-407E-A947-70E740481C1C}">
                <a14:useLocalDpi xmlns="" xmlns:a14="http://schemas.microsoft.com/office/drawing/2010/main" val="0"/>
              </a:ext>
            </a:extLst>
          </a:blip>
          <a:srcRect l="12864" t="7008" r="10983" b="5878"/>
          <a:stretch/>
        </p:blipFill>
        <p:spPr>
          <a:xfrm>
            <a:off x="8764283" y="1666875"/>
            <a:ext cx="3201940" cy="4120696"/>
          </a:xfrm>
        </p:spPr>
      </p:pic>
      <p:sp>
        <p:nvSpPr>
          <p:cNvPr id="13" name="Subtitle 2"/>
          <p:cNvSpPr txBox="1">
            <a:spLocks/>
          </p:cNvSpPr>
          <p:nvPr/>
        </p:nvSpPr>
        <p:spPr>
          <a:xfrm>
            <a:off x="3357033" y="6238875"/>
            <a:ext cx="85344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ja-JP" altLang="en-US" sz="1400" dirty="0"/>
              <a:t>世界でよいことをした</a:t>
            </a:r>
            <a:r>
              <a:rPr lang="en-US" altLang="ja-JP" sz="1400" dirty="0">
                <a:latin typeface="Arial" panose="020B0604020202020204" pitchFamily="34" charset="0"/>
                <a:cs typeface="Arial" panose="020B0604020202020204" pitchFamily="34" charset="0"/>
              </a:rPr>
              <a:t>100</a:t>
            </a:r>
            <a:r>
              <a:rPr lang="ja-JP" altLang="en-US" sz="1400" dirty="0"/>
              <a:t>年</a:t>
            </a:r>
            <a:endParaRPr lang="en-US" sz="1400" dirty="0"/>
          </a:p>
        </p:txBody>
      </p:sp>
    </p:spTree>
    <p:extLst>
      <p:ext uri="{BB962C8B-B14F-4D97-AF65-F5344CB8AC3E}">
        <p14:creationId xmlns="" xmlns:p14="http://schemas.microsoft.com/office/powerpoint/2010/main" val="25769754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3E678F72-B7E1-CD42-A2A4-390A24B73CCD}"/>
              </a:ext>
            </a:extLst>
          </p:cNvPr>
          <p:cNvPicPr preferRelativeResize="0">
            <a:picLocks noChangeAspect="1"/>
          </p:cNvPicPr>
          <p:nvPr/>
        </p:nvPicPr>
        <p:blipFill rotWithShape="1">
          <a:blip r:embed="rId2"/>
          <a:srcRect t="28296"/>
          <a:stretch/>
        </p:blipFill>
        <p:spPr>
          <a:xfrm>
            <a:off x="0" y="-6642"/>
            <a:ext cx="12192000" cy="6869878"/>
          </a:xfrm>
          <a:prstGeom prst="rect">
            <a:avLst/>
          </a:prstGeom>
        </p:spPr>
      </p:pic>
      <p:sp>
        <p:nvSpPr>
          <p:cNvPr id="9" name="タイトル 1">
            <a:extLst>
              <a:ext uri="{FF2B5EF4-FFF2-40B4-BE49-F238E27FC236}">
                <a16:creationId xmlns:a16="http://schemas.microsoft.com/office/drawing/2014/main" xmlns="" id="{DF928CAA-0E10-CA40-B1DA-F1D9B1DE1313}"/>
              </a:ext>
            </a:extLst>
          </p:cNvPr>
          <p:cNvSpPr txBox="1">
            <a:spLocks/>
          </p:cNvSpPr>
          <p:nvPr/>
        </p:nvSpPr>
        <p:spPr>
          <a:xfrm>
            <a:off x="2647596" y="22258"/>
            <a:ext cx="6431845" cy="885949"/>
          </a:xfrm>
          <a:prstGeom prst="rect">
            <a:avLst/>
          </a:prstGeom>
          <a:noFill/>
          <a:effectLst>
            <a:outerShdw blurRad="57150" dist="50800" dir="2700000" algn="tl" rotWithShape="0">
              <a:srgbClr val="000000">
                <a:alpha val="40000"/>
              </a:srgbClr>
            </a:outerShdw>
          </a:effectLst>
        </p:spPr>
        <p:txBody>
          <a:bodyPr vert="horz" lIns="548640" tIns="0" rIns="0" bIns="91440" rtlCol="0" anchor="b" anchorCtr="0">
            <a:noAutofit/>
          </a:bodyPr>
          <a:lstStyle>
            <a:lvl1pPr algn="l" defTabSz="914400" rtl="0" eaLnBrk="1" latinLnBrk="0" hangingPunct="1">
              <a:lnSpc>
                <a:spcPct val="90000"/>
              </a:lnSpc>
              <a:spcBef>
                <a:spcPct val="0"/>
              </a:spcBef>
              <a:buNone/>
              <a:defRPr kumimoji="1" sz="4400" b="0" i="0" kern="1200">
                <a:solidFill>
                  <a:schemeClr val="bg1"/>
                </a:solidFill>
                <a:latin typeface="Arial Narrow"/>
                <a:ea typeface="+mj-ea"/>
                <a:cs typeface="Arial Narrow"/>
              </a:defRPr>
            </a:lvl1pPr>
          </a:lstStyle>
          <a:p>
            <a:pPr algn="ctr"/>
            <a:r>
              <a:rPr lang="ja-JP" altLang="en-US" sz="3600" b="1">
                <a:solidFill>
                  <a:srgbClr val="FFFF00"/>
                </a:solidFill>
                <a:latin typeface="Meiryo" panose="020B0604030504040204" pitchFamily="34" charset="-128"/>
                <a:ea typeface="Meiryo" panose="020B0604030504040204" pitchFamily="34" charset="-128"/>
              </a:rPr>
              <a:t>重点分野</a:t>
            </a:r>
            <a:endParaRPr lang="ja-JP" altLang="en-US" sz="3600" b="1" dirty="0">
              <a:solidFill>
                <a:srgbClr val="FFFF00"/>
              </a:solidFill>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xmlns="" id="{28204BD8-9AEF-0342-9D48-4F7F2DDE3951}"/>
              </a:ext>
            </a:extLst>
          </p:cNvPr>
          <p:cNvPicPr>
            <a:picLocks noChangeAspect="1"/>
          </p:cNvPicPr>
          <p:nvPr/>
        </p:nvPicPr>
        <p:blipFill rotWithShape="1">
          <a:blip r:embed="rId3"/>
          <a:srcRect l="-6202" r="-4679"/>
          <a:stretch/>
        </p:blipFill>
        <p:spPr>
          <a:xfrm>
            <a:off x="1788413" y="1126323"/>
            <a:ext cx="8600746" cy="5571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テキスト ボックス 5">
            <a:extLst>
              <a:ext uri="{FF2B5EF4-FFF2-40B4-BE49-F238E27FC236}">
                <a16:creationId xmlns:a16="http://schemas.microsoft.com/office/drawing/2014/main" xmlns="" id="{4CB43FF9-5108-4646-B8E9-E1FA68A81BEF}"/>
              </a:ext>
            </a:extLst>
          </p:cNvPr>
          <p:cNvSpPr txBox="1"/>
          <p:nvPr/>
        </p:nvSpPr>
        <p:spPr>
          <a:xfrm>
            <a:off x="3718586" y="470469"/>
            <a:ext cx="4740400" cy="369332"/>
          </a:xfrm>
          <a:prstGeom prst="rect">
            <a:avLst/>
          </a:prstGeom>
          <a:noFill/>
        </p:spPr>
        <p:txBody>
          <a:bodyPr wrap="none" rtlCol="0">
            <a:spAutoFit/>
          </a:bodyPr>
          <a:lstStyle/>
          <a:p>
            <a:r>
              <a:rPr kumimoji="1" lang="en-US" altLang="ja-JP" u="sng" dirty="0">
                <a:solidFill>
                  <a:schemeClr val="bg1"/>
                </a:solidFill>
                <a:latin typeface="Meiryo" panose="020B0604030504040204" pitchFamily="34" charset="-128"/>
                <a:ea typeface="Meiryo" panose="020B0604030504040204" pitchFamily="34" charset="-128"/>
              </a:rPr>
              <a:t>                                                          </a:t>
            </a:r>
            <a:endParaRPr kumimoji="1" lang="ja-JP" altLang="en-US" u="sng">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xmlns="" id="{14F032A3-7B89-FF43-8D7F-0B6482891CC4}"/>
              </a:ext>
            </a:extLst>
          </p:cNvPr>
          <p:cNvSpPr txBox="1"/>
          <p:nvPr/>
        </p:nvSpPr>
        <p:spPr>
          <a:xfrm>
            <a:off x="3560854" y="3490291"/>
            <a:ext cx="2768707" cy="276999"/>
          </a:xfrm>
          <a:prstGeom prst="rect">
            <a:avLst/>
          </a:prstGeom>
          <a:noFill/>
        </p:spPr>
        <p:txBody>
          <a:bodyPr wrap="none" rtlCol="0">
            <a:spAutoFit/>
          </a:bodyPr>
          <a:lstStyle/>
          <a:p>
            <a:r>
              <a:rPr lang="en-US" altLang="ja-JP" sz="1200" b="1" dirty="0">
                <a:solidFill>
                  <a:srgbClr val="FF0000"/>
                </a:solidFill>
                <a:latin typeface="Meiryo" panose="020B0604030504040204" pitchFamily="34" charset="-128"/>
                <a:ea typeface="Meiryo" panose="020B0604030504040204" pitchFamily="34" charset="-128"/>
              </a:rPr>
              <a:t>(2021</a:t>
            </a:r>
            <a:r>
              <a:rPr lang="ja-JP" altLang="en-US" sz="1200" b="1" dirty="0">
                <a:solidFill>
                  <a:srgbClr val="FF0000"/>
                </a:solidFill>
                <a:latin typeface="Meiryo" panose="020B0604030504040204" pitchFamily="34" charset="-128"/>
                <a:ea typeface="Meiryo" panose="020B0604030504040204" pitchFamily="34" charset="-128"/>
              </a:rPr>
              <a:t>年</a:t>
            </a:r>
            <a:r>
              <a:rPr lang="en-US" altLang="ja-JP" sz="1200" b="1" dirty="0">
                <a:solidFill>
                  <a:srgbClr val="FF0000"/>
                </a:solidFill>
                <a:latin typeface="Meiryo" panose="020B0604030504040204" pitchFamily="34" charset="-128"/>
                <a:ea typeface="Meiryo" panose="020B0604030504040204" pitchFamily="34" charset="-128"/>
              </a:rPr>
              <a:t>4</a:t>
            </a:r>
            <a:r>
              <a:rPr lang="ja-JP" altLang="en-US" sz="1200" b="1" dirty="0">
                <a:solidFill>
                  <a:srgbClr val="FF0000"/>
                </a:solidFill>
                <a:latin typeface="Meiryo" panose="020B0604030504040204" pitchFamily="34" charset="-128"/>
                <a:ea typeface="Meiryo" panose="020B0604030504040204" pitchFamily="34" charset="-128"/>
              </a:rPr>
              <a:t>月</a:t>
            </a:r>
            <a:r>
              <a:rPr lang="en-US" altLang="ja-JP" sz="1200" b="1" dirty="0">
                <a:solidFill>
                  <a:srgbClr val="FF0000"/>
                </a:solidFill>
                <a:latin typeface="Meiryo" panose="020B0604030504040204" pitchFamily="34" charset="-128"/>
                <a:ea typeface="Meiryo" panose="020B0604030504040204" pitchFamily="34" charset="-128"/>
              </a:rPr>
              <a:t>R</a:t>
            </a:r>
            <a:r>
              <a:rPr lang="ja-JP" altLang="en-US" sz="1200" b="1" dirty="0">
                <a:solidFill>
                  <a:srgbClr val="FF0000"/>
                </a:solidFill>
                <a:latin typeface="Meiryo" panose="020B0604030504040204" pitchFamily="34" charset="-128"/>
                <a:ea typeface="Meiryo" panose="020B0604030504040204" pitchFamily="34" charset="-128"/>
              </a:rPr>
              <a:t>財団管理委員会決定</a:t>
            </a:r>
            <a:r>
              <a:rPr lang="en-US" altLang="ja-JP" sz="1200" b="1" dirty="0">
                <a:solidFill>
                  <a:srgbClr val="FF0000"/>
                </a:solidFill>
                <a:latin typeface="Meiryo" panose="020B0604030504040204" pitchFamily="34" charset="-128"/>
                <a:ea typeface="Meiryo" panose="020B0604030504040204" pitchFamily="34" charset="-128"/>
              </a:rPr>
              <a:t>)</a:t>
            </a:r>
          </a:p>
        </p:txBody>
      </p:sp>
      <p:pic>
        <p:nvPicPr>
          <p:cNvPr id="8" name="図 7">
            <a:extLst>
              <a:ext uri="{FF2B5EF4-FFF2-40B4-BE49-F238E27FC236}">
                <a16:creationId xmlns:a16="http://schemas.microsoft.com/office/drawing/2014/main" xmlns="" id="{1DAA248B-E2B9-1E4F-94E7-C0B56D342BF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81550" y="150771"/>
            <a:ext cx="885949" cy="885949"/>
          </a:xfrm>
          <a:prstGeom prst="rect">
            <a:avLst/>
          </a:prstGeom>
        </p:spPr>
      </p:pic>
    </p:spTree>
    <p:extLst>
      <p:ext uri="{BB962C8B-B14F-4D97-AF65-F5344CB8AC3E}">
        <p14:creationId xmlns:p14="http://schemas.microsoft.com/office/powerpoint/2010/main" xmlns="" val="405691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6966" b="6438"/>
          <a:stretch/>
        </p:blipFill>
        <p:spPr>
          <a:xfrm>
            <a:off x="609601" y="1206500"/>
            <a:ext cx="11003844" cy="4762501"/>
          </a:xfrm>
        </p:spPr>
      </p:pic>
      <p:sp>
        <p:nvSpPr>
          <p:cNvPr id="3" name="Title 2"/>
          <p:cNvSpPr>
            <a:spLocks noGrp="1"/>
          </p:cNvSpPr>
          <p:nvPr>
            <p:ph type="title"/>
          </p:nvPr>
        </p:nvSpPr>
        <p:spPr>
          <a:xfrm>
            <a:off x="476559" y="202070"/>
            <a:ext cx="9855200" cy="487362"/>
          </a:xfrm>
        </p:spPr>
        <p:txBody>
          <a:bodyPr>
            <a:noAutofit/>
          </a:bodyPr>
          <a:lstStyle/>
          <a:p>
            <a:r>
              <a:rPr lang="ja-JP" altLang="en-US" sz="3200" b="0" cap="all" dirty="0" smtClean="0">
                <a:latin typeface="Arial" panose="020B0604020202020204" pitchFamily="34" charset="0"/>
                <a:ea typeface="+mn-ea"/>
                <a:cs typeface="Arial" panose="020B0604020202020204" pitchFamily="34" charset="0"/>
              </a:rPr>
              <a:t>ロータリー平和センター（</a:t>
            </a:r>
            <a:r>
              <a:rPr lang="en-US" sz="3200" b="0" dirty="0" smtClean="0">
                <a:latin typeface="Arial" panose="020B0604020202020204" pitchFamily="34" charset="0"/>
                <a:ea typeface="+mn-ea"/>
                <a:cs typeface="Arial" panose="020B0604020202020204" pitchFamily="34" charset="0"/>
              </a:rPr>
              <a:t>1999</a:t>
            </a:r>
            <a:r>
              <a:rPr lang="ja-JP" altLang="en-US" sz="3200" b="0" dirty="0" smtClean="0">
                <a:latin typeface="Arial" panose="020B0604020202020204" pitchFamily="34" charset="0"/>
                <a:ea typeface="+mn-ea"/>
                <a:cs typeface="Arial" panose="020B0604020202020204" pitchFamily="34" charset="0"/>
              </a:rPr>
              <a:t>年）</a:t>
            </a:r>
            <a:endParaRPr lang="en-US" sz="3200" b="0" cap="all"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013198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3E678F72-B7E1-CD42-A2A4-390A24B73CCD}"/>
              </a:ext>
            </a:extLst>
          </p:cNvPr>
          <p:cNvPicPr preferRelativeResize="0">
            <a:picLocks noChangeAspect="1"/>
          </p:cNvPicPr>
          <p:nvPr/>
        </p:nvPicPr>
        <p:blipFill rotWithShape="1">
          <a:blip r:embed="rId2"/>
          <a:srcRect t="28296"/>
          <a:stretch/>
        </p:blipFill>
        <p:spPr>
          <a:xfrm>
            <a:off x="-1" y="-11878"/>
            <a:ext cx="12192000" cy="6869878"/>
          </a:xfrm>
          <a:prstGeom prst="rect">
            <a:avLst/>
          </a:prstGeom>
        </p:spPr>
      </p:pic>
      <p:sp>
        <p:nvSpPr>
          <p:cNvPr id="13" name="テキスト ボックス 12">
            <a:extLst>
              <a:ext uri="{FF2B5EF4-FFF2-40B4-BE49-F238E27FC236}">
                <a16:creationId xmlns="" xmlns:a16="http://schemas.microsoft.com/office/drawing/2014/main" id="{971654CA-39BB-1C41-B231-F882A9252503}"/>
              </a:ext>
            </a:extLst>
          </p:cNvPr>
          <p:cNvSpPr txBox="1"/>
          <p:nvPr/>
        </p:nvSpPr>
        <p:spPr>
          <a:xfrm>
            <a:off x="2243499" y="402733"/>
            <a:ext cx="7705001" cy="400110"/>
          </a:xfrm>
          <a:prstGeom prst="rect">
            <a:avLst/>
          </a:prstGeom>
          <a:noFill/>
        </p:spPr>
        <p:txBody>
          <a:bodyPr wrap="square" rtlCol="0">
            <a:spAutoFit/>
          </a:bodyPr>
          <a:lstStyle/>
          <a:p>
            <a:r>
              <a:rPr lang="ja-JP" altLang="en-US" sz="2000">
                <a:solidFill>
                  <a:schemeClr val="bg1"/>
                </a:solidFill>
                <a:latin typeface="Meiryo" panose="020B0604030504040204" pitchFamily="34" charset="-128"/>
                <a:ea typeface="Meiryo" panose="020B0604030504040204" pitchFamily="34" charset="-128"/>
              </a:rPr>
              <a:t>６つの</a:t>
            </a:r>
            <a:r>
              <a:rPr kumimoji="1" lang="ja-JP" altLang="en-US" sz="2000">
                <a:solidFill>
                  <a:schemeClr val="bg1"/>
                </a:solidFill>
                <a:latin typeface="Meiryo" panose="020B0604030504040204" pitchFamily="34" charset="-128"/>
                <a:ea typeface="Meiryo" panose="020B0604030504040204" pitchFamily="34" charset="-128"/>
              </a:rPr>
              <a:t>コア・パートナーと</a:t>
            </a:r>
            <a:r>
              <a:rPr kumimoji="1" lang="en-US" altLang="ja-JP" sz="2000" dirty="0">
                <a:solidFill>
                  <a:schemeClr val="bg1"/>
                </a:solidFill>
                <a:latin typeface="Meiryo" panose="020B0604030504040204" pitchFamily="34" charset="-128"/>
                <a:ea typeface="Meiryo" panose="020B0604030504040204" pitchFamily="34" charset="-128"/>
              </a:rPr>
              <a:t>200</a:t>
            </a:r>
            <a:r>
              <a:rPr kumimoji="1" lang="ja-JP" altLang="en-US" sz="2000">
                <a:solidFill>
                  <a:schemeClr val="bg1"/>
                </a:solidFill>
                <a:latin typeface="Meiryo" panose="020B0604030504040204" pitchFamily="34" charset="-128"/>
                <a:ea typeface="Meiryo" panose="020B0604030504040204" pitchFamily="34" charset="-128"/>
              </a:rPr>
              <a:t>カ国の政府からなる官民協働組織</a:t>
            </a:r>
          </a:p>
        </p:txBody>
      </p:sp>
      <p:pic>
        <p:nvPicPr>
          <p:cNvPr id="21" name="図 20">
            <a:extLst>
              <a:ext uri="{FF2B5EF4-FFF2-40B4-BE49-F238E27FC236}">
                <a16:creationId xmlns="" xmlns:a16="http://schemas.microsoft.com/office/drawing/2014/main" id="{6DF034F6-DC54-0C4A-822F-B8F67BC15276}"/>
              </a:ext>
            </a:extLst>
          </p:cNvPr>
          <p:cNvPicPr>
            <a:picLocks noChangeAspect="1"/>
          </p:cNvPicPr>
          <p:nvPr/>
        </p:nvPicPr>
        <p:blipFill rotWithShape="1">
          <a:blip r:embed="rId3"/>
          <a:srcRect l="28151" t="77128" r="11172" b="7488"/>
          <a:stretch/>
        </p:blipFill>
        <p:spPr>
          <a:xfrm>
            <a:off x="391772" y="1643110"/>
            <a:ext cx="11408454" cy="1745879"/>
          </a:xfrm>
          <a:prstGeom prst="rect">
            <a:avLst/>
          </a:prstGeom>
        </p:spPr>
      </p:pic>
      <p:sp>
        <p:nvSpPr>
          <p:cNvPr id="2" name="テキスト ボックス 1">
            <a:extLst>
              <a:ext uri="{FF2B5EF4-FFF2-40B4-BE49-F238E27FC236}">
                <a16:creationId xmlns="" xmlns:a16="http://schemas.microsoft.com/office/drawing/2014/main" id="{F3C156E4-2E87-6B4B-86E0-0F5C43C2CDC7}"/>
              </a:ext>
            </a:extLst>
          </p:cNvPr>
          <p:cNvSpPr txBox="1"/>
          <p:nvPr/>
        </p:nvSpPr>
        <p:spPr>
          <a:xfrm>
            <a:off x="783062" y="3509943"/>
            <a:ext cx="1210588" cy="400110"/>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戦略計画</a:t>
            </a:r>
          </a:p>
        </p:txBody>
      </p:sp>
      <p:sp>
        <p:nvSpPr>
          <p:cNvPr id="3" name="テキスト ボックス 2">
            <a:extLst>
              <a:ext uri="{FF2B5EF4-FFF2-40B4-BE49-F238E27FC236}">
                <a16:creationId xmlns="" xmlns:a16="http://schemas.microsoft.com/office/drawing/2014/main" id="{AA4C6303-7351-9B4A-9C7C-10001B221FD4}"/>
              </a:ext>
            </a:extLst>
          </p:cNvPr>
          <p:cNvSpPr txBox="1"/>
          <p:nvPr/>
        </p:nvSpPr>
        <p:spPr>
          <a:xfrm>
            <a:off x="2417324" y="3520906"/>
            <a:ext cx="1723549" cy="400110"/>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アドボカシー</a:t>
            </a:r>
          </a:p>
        </p:txBody>
      </p:sp>
      <p:sp>
        <p:nvSpPr>
          <p:cNvPr id="5" name="テキスト ボックス 4">
            <a:extLst>
              <a:ext uri="{FF2B5EF4-FFF2-40B4-BE49-F238E27FC236}">
                <a16:creationId xmlns="" xmlns:a16="http://schemas.microsoft.com/office/drawing/2014/main" id="{E540E570-7E5E-E044-A49B-40E5A14E3DF0}"/>
              </a:ext>
            </a:extLst>
          </p:cNvPr>
          <p:cNvSpPr txBox="1"/>
          <p:nvPr/>
        </p:nvSpPr>
        <p:spPr>
          <a:xfrm>
            <a:off x="2659863" y="4314582"/>
            <a:ext cx="1210588" cy="400110"/>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社会動員</a:t>
            </a:r>
          </a:p>
        </p:txBody>
      </p:sp>
      <p:sp>
        <p:nvSpPr>
          <p:cNvPr id="22" name="テキスト ボックス 21">
            <a:extLst>
              <a:ext uri="{FF2B5EF4-FFF2-40B4-BE49-F238E27FC236}">
                <a16:creationId xmlns="" xmlns:a16="http://schemas.microsoft.com/office/drawing/2014/main" id="{2D1FA527-29AE-F04C-9C78-3D51368B011F}"/>
              </a:ext>
            </a:extLst>
          </p:cNvPr>
          <p:cNvSpPr txBox="1"/>
          <p:nvPr/>
        </p:nvSpPr>
        <p:spPr>
          <a:xfrm>
            <a:off x="2003491" y="4771373"/>
            <a:ext cx="2492990" cy="400110"/>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ファンドレイジング</a:t>
            </a:r>
          </a:p>
        </p:txBody>
      </p:sp>
      <p:sp>
        <p:nvSpPr>
          <p:cNvPr id="23" name="テキスト ボックス 22">
            <a:extLst>
              <a:ext uri="{FF2B5EF4-FFF2-40B4-BE49-F238E27FC236}">
                <a16:creationId xmlns="" xmlns:a16="http://schemas.microsoft.com/office/drawing/2014/main" id="{112B23A3-C7CB-7E47-8166-578A878A599A}"/>
              </a:ext>
            </a:extLst>
          </p:cNvPr>
          <p:cNvSpPr txBox="1"/>
          <p:nvPr/>
        </p:nvSpPr>
        <p:spPr>
          <a:xfrm>
            <a:off x="4403101" y="3520906"/>
            <a:ext cx="1907019" cy="400110"/>
          </a:xfrm>
          <a:prstGeom prst="rect">
            <a:avLst/>
          </a:prstGeom>
          <a:noFill/>
        </p:spPr>
        <p:txBody>
          <a:bodyPr wrap="squar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ウイルス研究</a:t>
            </a:r>
          </a:p>
        </p:txBody>
      </p:sp>
      <p:sp>
        <p:nvSpPr>
          <p:cNvPr id="24" name="テキスト ボックス 23">
            <a:extLst>
              <a:ext uri="{FF2B5EF4-FFF2-40B4-BE49-F238E27FC236}">
                <a16:creationId xmlns="" xmlns:a16="http://schemas.microsoft.com/office/drawing/2014/main" id="{3565DC6C-53FD-E14D-92FF-A0B2A05BE9D7}"/>
              </a:ext>
            </a:extLst>
          </p:cNvPr>
          <p:cNvSpPr txBox="1"/>
          <p:nvPr/>
        </p:nvSpPr>
        <p:spPr>
          <a:xfrm>
            <a:off x="6304920" y="3520906"/>
            <a:ext cx="1723549" cy="707886"/>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ワクチン購入</a:t>
            </a:r>
            <a:endParaRPr kumimoji="1" lang="en-US" altLang="ja-JP" sz="2000" b="1" dirty="0">
              <a:solidFill>
                <a:srgbClr val="FFFF00"/>
              </a:solidFill>
              <a:latin typeface="Meiryo" panose="020B0604030504040204" pitchFamily="34" charset="-128"/>
              <a:ea typeface="Meiryo" panose="020B0604030504040204" pitchFamily="34" charset="-128"/>
            </a:endParaRPr>
          </a:p>
          <a:p>
            <a:r>
              <a:rPr lang="en-US" altLang="ja-JP" sz="2000" b="1" dirty="0">
                <a:solidFill>
                  <a:srgbClr val="FFFF00"/>
                </a:solidFill>
                <a:latin typeface="Meiryo" panose="020B0604030504040204" pitchFamily="34" charset="-128"/>
                <a:ea typeface="Meiryo" panose="020B0604030504040204" pitchFamily="34" charset="-128"/>
              </a:rPr>
              <a:t>  </a:t>
            </a:r>
            <a:r>
              <a:rPr lang="ja-JP" altLang="en-US" sz="2000" b="1">
                <a:solidFill>
                  <a:srgbClr val="FFFF00"/>
                </a:solidFill>
                <a:latin typeface="Meiryo" panose="020B0604030504040204" pitchFamily="34" charset="-128"/>
                <a:ea typeface="Meiryo" panose="020B0604030504040204" pitchFamily="34" charset="-128"/>
              </a:rPr>
              <a:t>分配・</a:t>
            </a:r>
            <a:r>
              <a:rPr kumimoji="1" lang="ja-JP" altLang="en-US" sz="2000" b="1">
                <a:solidFill>
                  <a:srgbClr val="FFFF00"/>
                </a:solidFill>
                <a:latin typeface="Meiryo" panose="020B0604030504040204" pitchFamily="34" charset="-128"/>
                <a:ea typeface="Meiryo" panose="020B0604030504040204" pitchFamily="34" charset="-128"/>
              </a:rPr>
              <a:t>接種</a:t>
            </a:r>
          </a:p>
        </p:txBody>
      </p:sp>
      <p:sp>
        <p:nvSpPr>
          <p:cNvPr id="25" name="テキスト ボックス 24">
            <a:extLst>
              <a:ext uri="{FF2B5EF4-FFF2-40B4-BE49-F238E27FC236}">
                <a16:creationId xmlns="" xmlns:a16="http://schemas.microsoft.com/office/drawing/2014/main" id="{7AED4593-9777-4C4D-B8B2-F2308297D42E}"/>
              </a:ext>
            </a:extLst>
          </p:cNvPr>
          <p:cNvSpPr txBox="1"/>
          <p:nvPr/>
        </p:nvSpPr>
        <p:spPr>
          <a:xfrm>
            <a:off x="8467797" y="3520906"/>
            <a:ext cx="1210588" cy="400110"/>
          </a:xfrm>
          <a:prstGeom prst="rect">
            <a:avLst/>
          </a:prstGeom>
          <a:noFill/>
        </p:spPr>
        <p:txBody>
          <a:bodyPr wrap="none" rtlCol="0">
            <a:spAutoFit/>
          </a:bodyPr>
          <a:lstStyle/>
          <a:p>
            <a:r>
              <a:rPr kumimoji="1" lang="ja-JP" altLang="en-US" sz="2000" b="1">
                <a:solidFill>
                  <a:srgbClr val="FFFF00"/>
                </a:solidFill>
                <a:latin typeface="Meiryo" panose="020B0604030504040204" pitchFamily="34" charset="-128"/>
                <a:ea typeface="Meiryo" panose="020B0604030504040204" pitchFamily="34" charset="-128"/>
              </a:rPr>
              <a:t>資金提供</a:t>
            </a:r>
          </a:p>
        </p:txBody>
      </p:sp>
      <p:sp>
        <p:nvSpPr>
          <p:cNvPr id="32" name="円/楕円 31">
            <a:extLst>
              <a:ext uri="{FF2B5EF4-FFF2-40B4-BE49-F238E27FC236}">
                <a16:creationId xmlns="" xmlns:a16="http://schemas.microsoft.com/office/drawing/2014/main" id="{743A88D3-E3DF-C040-B242-EE2937A4C798}"/>
              </a:ext>
            </a:extLst>
          </p:cNvPr>
          <p:cNvSpPr/>
          <p:nvPr/>
        </p:nvSpPr>
        <p:spPr>
          <a:xfrm>
            <a:off x="591097" y="2957751"/>
            <a:ext cx="1590784" cy="153041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 xmlns:a16="http://schemas.microsoft.com/office/drawing/2014/main" id="{65E70063-F81B-674B-BDEE-2C1A97DCB521}"/>
              </a:ext>
            </a:extLst>
          </p:cNvPr>
          <p:cNvSpPr/>
          <p:nvPr/>
        </p:nvSpPr>
        <p:spPr>
          <a:xfrm>
            <a:off x="6366705" y="2944792"/>
            <a:ext cx="1590784" cy="153041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 xmlns:a16="http://schemas.microsoft.com/office/drawing/2014/main" id="{4F1CCCEE-66C3-FB4A-B113-D7AD81D69128}"/>
              </a:ext>
            </a:extLst>
          </p:cNvPr>
          <p:cNvSpPr txBox="1"/>
          <p:nvPr/>
        </p:nvSpPr>
        <p:spPr>
          <a:xfrm>
            <a:off x="10471104" y="3529681"/>
            <a:ext cx="1210588" cy="1015663"/>
          </a:xfrm>
          <a:prstGeom prst="rect">
            <a:avLst/>
          </a:prstGeom>
          <a:noFill/>
        </p:spPr>
        <p:txBody>
          <a:bodyPr wrap="none" rtlCol="0">
            <a:spAutoFit/>
          </a:bodyPr>
          <a:lstStyle/>
          <a:p>
            <a:r>
              <a:rPr lang="ja-JP" altLang="en-US" sz="2000" b="1">
                <a:solidFill>
                  <a:srgbClr val="FFFF00"/>
                </a:solidFill>
                <a:latin typeface="Meiryo" panose="020B0604030504040204" pitchFamily="34" charset="-128"/>
                <a:ea typeface="Meiryo" panose="020B0604030504040204" pitchFamily="34" charset="-128"/>
              </a:rPr>
              <a:t>ワクチン</a:t>
            </a:r>
            <a:endParaRPr lang="en-US" altLang="ja-JP" sz="2000" b="1" dirty="0">
              <a:solidFill>
                <a:srgbClr val="FFFF00"/>
              </a:solidFill>
              <a:latin typeface="Meiryo" panose="020B0604030504040204" pitchFamily="34" charset="-128"/>
              <a:ea typeface="Meiryo" panose="020B0604030504040204" pitchFamily="34" charset="-128"/>
            </a:endParaRPr>
          </a:p>
          <a:p>
            <a:r>
              <a:rPr kumimoji="1" lang="ja-JP" altLang="en-US" sz="2000" b="1">
                <a:solidFill>
                  <a:srgbClr val="FFFF00"/>
                </a:solidFill>
                <a:latin typeface="Meiryo" panose="020B0604030504040204" pitchFamily="34" charset="-128"/>
                <a:ea typeface="Meiryo" panose="020B0604030504040204" pitchFamily="34" charset="-128"/>
              </a:rPr>
              <a:t>接種総合</a:t>
            </a:r>
            <a:endParaRPr kumimoji="1" lang="en-US" altLang="ja-JP" sz="2000" b="1" dirty="0">
              <a:solidFill>
                <a:srgbClr val="FFFF00"/>
              </a:solidFill>
              <a:latin typeface="Meiryo" panose="020B0604030504040204" pitchFamily="34" charset="-128"/>
              <a:ea typeface="Meiryo" panose="020B0604030504040204" pitchFamily="34" charset="-128"/>
            </a:endParaRPr>
          </a:p>
          <a:p>
            <a:r>
              <a:rPr lang="ja-JP" altLang="en-US" sz="2000" b="1">
                <a:solidFill>
                  <a:srgbClr val="FFFF00"/>
                </a:solidFill>
                <a:latin typeface="Meiryo" panose="020B0604030504040204" pitchFamily="34" charset="-128"/>
                <a:ea typeface="Meiryo" panose="020B0604030504040204" pitchFamily="34" charset="-128"/>
              </a:rPr>
              <a:t>　支援</a:t>
            </a:r>
            <a:endParaRPr kumimoji="1" lang="ja-JP" altLang="en-US" sz="2000" b="1">
              <a:solidFill>
                <a:srgbClr val="FFFF00"/>
              </a:solidFill>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 xmlns:a16="http://schemas.microsoft.com/office/drawing/2014/main" id="{3ECFC773-C905-3640-842A-B94CA2DCB332}"/>
              </a:ext>
            </a:extLst>
          </p:cNvPr>
          <p:cNvSpPr/>
          <p:nvPr/>
        </p:nvSpPr>
        <p:spPr>
          <a:xfrm>
            <a:off x="2417324" y="5275003"/>
            <a:ext cx="1520891" cy="6735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9" name="図 38">
            <a:extLst>
              <a:ext uri="{FF2B5EF4-FFF2-40B4-BE49-F238E27FC236}">
                <a16:creationId xmlns="" xmlns:a16="http://schemas.microsoft.com/office/drawing/2014/main" id="{24D9A07B-DE34-A449-8D11-D5B0A631DAB9}"/>
              </a:ext>
            </a:extLst>
          </p:cNvPr>
          <p:cNvPicPr>
            <a:picLocks noChangeAspect="1"/>
          </p:cNvPicPr>
          <p:nvPr/>
        </p:nvPicPr>
        <p:blipFill>
          <a:blip r:embed="rId4"/>
          <a:stretch>
            <a:fillRect/>
          </a:stretch>
        </p:blipFill>
        <p:spPr>
          <a:xfrm>
            <a:off x="2521206" y="5363043"/>
            <a:ext cx="1319588" cy="497436"/>
          </a:xfrm>
          <a:prstGeom prst="rect">
            <a:avLst/>
          </a:prstGeom>
        </p:spPr>
      </p:pic>
      <p:pic>
        <p:nvPicPr>
          <p:cNvPr id="40" name="図 39">
            <a:extLst>
              <a:ext uri="{FF2B5EF4-FFF2-40B4-BE49-F238E27FC236}">
                <a16:creationId xmlns="" xmlns:a16="http://schemas.microsoft.com/office/drawing/2014/main" id="{DE36C688-AEF1-D447-BE69-38C4454482B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14550" y="274464"/>
            <a:ext cx="885949" cy="885949"/>
          </a:xfrm>
          <a:prstGeom prst="rect">
            <a:avLst/>
          </a:prstGeom>
        </p:spPr>
      </p:pic>
      <p:sp>
        <p:nvSpPr>
          <p:cNvPr id="7" name="正方形/長方形 6">
            <a:extLst>
              <a:ext uri="{FF2B5EF4-FFF2-40B4-BE49-F238E27FC236}">
                <a16:creationId xmlns="" xmlns:a16="http://schemas.microsoft.com/office/drawing/2014/main" id="{2A5C791A-A544-4145-B10C-21A5DCF834CC}"/>
              </a:ext>
            </a:extLst>
          </p:cNvPr>
          <p:cNvSpPr/>
          <p:nvPr/>
        </p:nvSpPr>
        <p:spPr>
          <a:xfrm>
            <a:off x="3318854" y="872634"/>
            <a:ext cx="5795176" cy="523220"/>
          </a:xfrm>
          <a:prstGeom prst="rect">
            <a:avLst/>
          </a:prstGeom>
        </p:spPr>
        <p:txBody>
          <a:bodyPr wrap="none">
            <a:spAutoFit/>
          </a:bodyPr>
          <a:lstStyle/>
          <a:p>
            <a:r>
              <a:rPr lang="ja-JP" altLang="en-US" sz="2800" b="1">
                <a:solidFill>
                  <a:srgbClr val="FFFF00"/>
                </a:solidFill>
                <a:latin typeface="Meiryo" panose="020B0604030504040204" pitchFamily="34" charset="-128"/>
                <a:ea typeface="Meiryo" panose="020B0604030504040204" pitchFamily="34" charset="-128"/>
              </a:rPr>
              <a:t>世界ポリオ根絶推進計画（</a:t>
            </a:r>
            <a:r>
              <a:rPr lang="en-US" altLang="ja-JP" sz="2800" b="1" dirty="0">
                <a:solidFill>
                  <a:srgbClr val="FFFF00"/>
                </a:solidFill>
                <a:latin typeface="Meiryo" panose="020B0604030504040204" pitchFamily="34" charset="-128"/>
                <a:ea typeface="Meiryo" panose="020B0604030504040204" pitchFamily="34" charset="-128"/>
              </a:rPr>
              <a:t>GPEI</a:t>
            </a:r>
            <a:r>
              <a:rPr lang="ja-JP" altLang="en-US" sz="2800" b="1">
                <a:solidFill>
                  <a:srgbClr val="FFFF00"/>
                </a:solidFill>
                <a:latin typeface="Meiryo" panose="020B0604030504040204" pitchFamily="34" charset="-128"/>
                <a:ea typeface="Meiryo" panose="020B0604030504040204" pitchFamily="34" charset="-128"/>
              </a:rPr>
              <a:t>）</a:t>
            </a:r>
            <a:endParaRPr lang="ja-JP" altLang="en-US" sz="2800">
              <a:solidFill>
                <a:srgbClr val="FFFF00"/>
              </a:solidFill>
            </a:endParaRPr>
          </a:p>
        </p:txBody>
      </p:sp>
      <p:sp>
        <p:nvSpPr>
          <p:cNvPr id="6" name="テキスト ボックス 5">
            <a:extLst>
              <a:ext uri="{FF2B5EF4-FFF2-40B4-BE49-F238E27FC236}">
                <a16:creationId xmlns="" xmlns:a16="http://schemas.microsoft.com/office/drawing/2014/main" id="{A75B71F3-4203-4F46-85D9-61C0C5023C33}"/>
              </a:ext>
            </a:extLst>
          </p:cNvPr>
          <p:cNvSpPr txBox="1"/>
          <p:nvPr/>
        </p:nvSpPr>
        <p:spPr>
          <a:xfrm>
            <a:off x="2243499" y="441876"/>
            <a:ext cx="7571303" cy="369332"/>
          </a:xfrm>
          <a:prstGeom prst="rect">
            <a:avLst/>
          </a:prstGeom>
          <a:noFill/>
        </p:spPr>
        <p:txBody>
          <a:bodyPr wrap="none" rtlCol="0">
            <a:spAutoFit/>
          </a:bodyPr>
          <a:lstStyle/>
          <a:p>
            <a:r>
              <a:rPr kumimoji="1" lang="ja-JP" altLang="en-US" u="sng">
                <a:solidFill>
                  <a:srgbClr val="FFFF00"/>
                </a:solidFill>
              </a:rPr>
              <a:t>　　　　　　　　　　　　　　　　　　　　　　　　　　　　　　　　</a:t>
            </a:r>
            <a:r>
              <a:rPr kumimoji="1" lang="en-US" altLang="ja-JP" u="sng" dirty="0">
                <a:solidFill>
                  <a:srgbClr val="FFFF00"/>
                </a:solidFill>
              </a:rPr>
              <a:t> </a:t>
            </a:r>
            <a:endParaRPr kumimoji="1" lang="ja-JP" altLang="en-US" u="sng">
              <a:solidFill>
                <a:srgbClr val="FFFF00"/>
              </a:solidFill>
            </a:endParaRPr>
          </a:p>
        </p:txBody>
      </p:sp>
      <p:sp>
        <p:nvSpPr>
          <p:cNvPr id="20" name="テキスト ボックス 19">
            <a:extLst>
              <a:ext uri="{FF2B5EF4-FFF2-40B4-BE49-F238E27FC236}">
                <a16:creationId xmlns="" xmlns:a16="http://schemas.microsoft.com/office/drawing/2014/main" id="{EC2D15E5-A387-004F-8DA1-6E15734BACBA}"/>
              </a:ext>
            </a:extLst>
          </p:cNvPr>
          <p:cNvSpPr txBox="1"/>
          <p:nvPr/>
        </p:nvSpPr>
        <p:spPr>
          <a:xfrm>
            <a:off x="2659863" y="3921691"/>
            <a:ext cx="1210588" cy="400110"/>
          </a:xfrm>
          <a:prstGeom prst="rect">
            <a:avLst/>
          </a:prstGeom>
          <a:noFill/>
        </p:spPr>
        <p:txBody>
          <a:bodyPr wrap="none" rtlCol="0">
            <a:spAutoFit/>
          </a:bodyPr>
          <a:lstStyle/>
          <a:p>
            <a:r>
              <a:rPr lang="ja-JP" altLang="en-US" sz="2000" b="1">
                <a:solidFill>
                  <a:srgbClr val="FFFF00"/>
                </a:solidFill>
                <a:latin typeface="Meiryo" panose="020B0604030504040204" pitchFamily="34" charset="-128"/>
                <a:ea typeface="Meiryo" panose="020B0604030504040204" pitchFamily="34" charset="-128"/>
              </a:rPr>
              <a:t>認識向上</a:t>
            </a:r>
            <a:endParaRPr kumimoji="1" lang="ja-JP" altLang="en-US" sz="2000" b="1">
              <a:solidFill>
                <a:srgbClr val="FFFF00"/>
              </a:solidFill>
              <a:latin typeface="Meiryo" panose="020B0604030504040204" pitchFamily="34" charset="-128"/>
              <a:ea typeface="Meiryo" panose="020B0604030504040204" pitchFamily="34" charset="-128"/>
            </a:endParaRPr>
          </a:p>
        </p:txBody>
      </p:sp>
      <p:sp>
        <p:nvSpPr>
          <p:cNvPr id="10" name="屈折矢印 9">
            <a:extLst>
              <a:ext uri="{FF2B5EF4-FFF2-40B4-BE49-F238E27FC236}">
                <a16:creationId xmlns="" xmlns:a16="http://schemas.microsoft.com/office/drawing/2014/main" id="{CAE33942-2336-5845-9E3B-25033EF1FDBA}"/>
              </a:ext>
            </a:extLst>
          </p:cNvPr>
          <p:cNvSpPr/>
          <p:nvPr/>
        </p:nvSpPr>
        <p:spPr>
          <a:xfrm>
            <a:off x="4098416" y="4574772"/>
            <a:ext cx="3371897" cy="12021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屈折矢印 25">
            <a:extLst>
              <a:ext uri="{FF2B5EF4-FFF2-40B4-BE49-F238E27FC236}">
                <a16:creationId xmlns="" xmlns:a16="http://schemas.microsoft.com/office/drawing/2014/main" id="{9F5E9712-D363-164C-ADD8-370CF1342276}"/>
              </a:ext>
            </a:extLst>
          </p:cNvPr>
          <p:cNvSpPr/>
          <p:nvPr/>
        </p:nvSpPr>
        <p:spPr>
          <a:xfrm flipH="1">
            <a:off x="1025235" y="4570426"/>
            <a:ext cx="1238349" cy="12021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 xmlns:a16="http://schemas.microsoft.com/office/drawing/2014/main" id="{FE8E8422-AE25-2C45-A74F-8181C8ECF61D}"/>
              </a:ext>
            </a:extLst>
          </p:cNvPr>
          <p:cNvSpPr txBox="1"/>
          <p:nvPr/>
        </p:nvSpPr>
        <p:spPr>
          <a:xfrm>
            <a:off x="2046690" y="6010710"/>
            <a:ext cx="2262158" cy="369332"/>
          </a:xfrm>
          <a:prstGeom prst="rect">
            <a:avLst/>
          </a:prstGeom>
          <a:noFill/>
        </p:spPr>
        <p:txBody>
          <a:bodyPr wrap="none" rtlCol="0">
            <a:spAutoFit/>
          </a:bodyPr>
          <a:lstStyle/>
          <a:p>
            <a:r>
              <a:rPr kumimoji="1" lang="ja-JP" altLang="en-US" b="1">
                <a:solidFill>
                  <a:srgbClr val="FFFF00"/>
                </a:solidFill>
                <a:latin typeface="Meiryo" panose="020B0604030504040204" pitchFamily="34" charset="-128"/>
                <a:ea typeface="Meiryo" panose="020B0604030504040204" pitchFamily="34" charset="-128"/>
              </a:rPr>
              <a:t>ポリオプラス補助金</a:t>
            </a:r>
          </a:p>
        </p:txBody>
      </p:sp>
      <p:sp>
        <p:nvSpPr>
          <p:cNvPr id="12" name="テキスト ボックス 11">
            <a:extLst>
              <a:ext uri="{FF2B5EF4-FFF2-40B4-BE49-F238E27FC236}">
                <a16:creationId xmlns="" xmlns:a16="http://schemas.microsoft.com/office/drawing/2014/main" id="{19E59510-02C2-1743-A1D1-221F2FD76CEC}"/>
              </a:ext>
            </a:extLst>
          </p:cNvPr>
          <p:cNvSpPr txBox="1"/>
          <p:nvPr/>
        </p:nvSpPr>
        <p:spPr>
          <a:xfrm>
            <a:off x="998005" y="6242434"/>
            <a:ext cx="4448654" cy="369332"/>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2008-2020</a:t>
            </a:r>
            <a:r>
              <a:rPr kumimoji="1" lang="ja-JP" altLang="en-US">
                <a:solidFill>
                  <a:schemeClr val="bg1"/>
                </a:solidFill>
                <a:latin typeface="Meiryo" panose="020B0604030504040204" pitchFamily="34" charset="-128"/>
                <a:ea typeface="Meiryo" panose="020B0604030504040204" pitchFamily="34" charset="-128"/>
              </a:rPr>
              <a:t>まで</a:t>
            </a:r>
            <a:r>
              <a:rPr lang="ja-JP" altLang="en-US">
                <a:solidFill>
                  <a:schemeClr val="bg1"/>
                </a:solidFill>
                <a:latin typeface="Meiryo" panose="020B0604030504040204" pitchFamily="34" charset="-128"/>
                <a:ea typeface="Meiryo" panose="020B0604030504040204" pitchFamily="34" charset="-128"/>
              </a:rPr>
              <a:t>の累計</a:t>
            </a:r>
            <a:r>
              <a:rPr lang="en-US" altLang="ja-JP" dirty="0">
                <a:solidFill>
                  <a:schemeClr val="bg1"/>
                </a:solidFill>
                <a:latin typeface="Meiryo" panose="020B0604030504040204" pitchFamily="34" charset="-128"/>
                <a:ea typeface="Meiryo" panose="020B0604030504040204" pitchFamily="34" charset="-128"/>
              </a:rPr>
              <a:t>1</a:t>
            </a:r>
            <a:r>
              <a:rPr lang="ja-JP" altLang="en-US">
                <a:solidFill>
                  <a:schemeClr val="bg1"/>
                </a:solidFill>
                <a:latin typeface="Meiryo" panose="020B0604030504040204" pitchFamily="34" charset="-128"/>
                <a:ea typeface="Meiryo" panose="020B0604030504040204" pitchFamily="34" charset="-128"/>
              </a:rPr>
              <a:t>５億</a:t>
            </a:r>
            <a:r>
              <a:rPr lang="en-US" altLang="ja-JP" dirty="0">
                <a:solidFill>
                  <a:schemeClr val="bg1"/>
                </a:solidFill>
                <a:latin typeface="Meiryo" panose="020B0604030504040204" pitchFamily="34" charset="-128"/>
                <a:ea typeface="Meiryo" panose="020B0604030504040204" pitchFamily="34" charset="-128"/>
              </a:rPr>
              <a:t>2500</a:t>
            </a:r>
            <a:r>
              <a:rPr lang="ja-JP" altLang="en-US">
                <a:solidFill>
                  <a:schemeClr val="bg1"/>
                </a:solidFill>
                <a:latin typeface="Meiryo" panose="020B0604030504040204" pitchFamily="34" charset="-128"/>
                <a:ea typeface="Meiryo" panose="020B0604030504040204" pitchFamily="34" charset="-128"/>
              </a:rPr>
              <a:t>万ドル</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 xmlns:a16="http://schemas.microsoft.com/office/drawing/2014/main" id="{65F39EF9-172F-4B4C-B2F8-D1102DFA34C2}"/>
              </a:ext>
            </a:extLst>
          </p:cNvPr>
          <p:cNvSpPr txBox="1"/>
          <p:nvPr/>
        </p:nvSpPr>
        <p:spPr>
          <a:xfrm>
            <a:off x="8034540" y="5275003"/>
            <a:ext cx="3647152" cy="646331"/>
          </a:xfrm>
          <a:prstGeom prst="rect">
            <a:avLst/>
          </a:prstGeom>
          <a:noFill/>
        </p:spPr>
        <p:txBody>
          <a:bodyPr wrap="none" rtlCol="0">
            <a:spAutoFit/>
          </a:bodyPr>
          <a:lstStyle/>
          <a:p>
            <a:r>
              <a:rPr kumimoji="1" lang="ja-JP" altLang="en-US">
                <a:solidFill>
                  <a:srgbClr val="FFFF00"/>
                </a:solidFill>
                <a:latin typeface="Meiryo" panose="020B0604030504040204" pitchFamily="34" charset="-128"/>
                <a:ea typeface="Meiryo" panose="020B0604030504040204" pitchFamily="34" charset="-128"/>
              </a:rPr>
              <a:t>ポリオ根絶は国際ロータリーと</a:t>
            </a:r>
            <a:endParaRPr lang="en-US" altLang="ja-JP" dirty="0">
              <a:solidFill>
                <a:srgbClr val="FFFF00"/>
              </a:solidFill>
              <a:latin typeface="Meiryo" panose="020B0604030504040204" pitchFamily="34" charset="-128"/>
              <a:ea typeface="Meiryo" panose="020B0604030504040204" pitchFamily="34" charset="-128"/>
            </a:endParaRPr>
          </a:p>
          <a:p>
            <a:r>
              <a:rPr kumimoji="1" lang="ja-JP" altLang="en-US">
                <a:solidFill>
                  <a:srgbClr val="FFFF00"/>
                </a:solidFill>
                <a:latin typeface="Meiryo" panose="020B0604030504040204" pitchFamily="34" charset="-128"/>
                <a:ea typeface="Meiryo" panose="020B0604030504040204" pitchFamily="34" charset="-128"/>
              </a:rPr>
              <a:t>ロータリー財団双方の最優先項目</a:t>
            </a:r>
          </a:p>
        </p:txBody>
      </p:sp>
    </p:spTree>
    <p:extLst>
      <p:ext uri="{BB962C8B-B14F-4D97-AF65-F5344CB8AC3E}">
        <p14:creationId xmlns="" xmlns:p14="http://schemas.microsoft.com/office/powerpoint/2010/main" val="14822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会員一人あたりに寄付額　上位</a:t>
            </a:r>
            <a:r>
              <a:rPr kumimoji="1" lang="en-US" altLang="ja-JP" sz="4000" dirty="0" smtClean="0"/>
              <a:t>5</a:t>
            </a:r>
            <a:r>
              <a:rPr kumimoji="1" lang="ja-JP" altLang="en-US" sz="4000" dirty="0" smtClean="0"/>
              <a:t>か国</a:t>
            </a:r>
            <a:endParaRPr kumimoji="1" lang="ja-JP" altLang="en-US" sz="4000" dirty="0"/>
          </a:p>
        </p:txBody>
      </p:sp>
      <p:pic>
        <p:nvPicPr>
          <p:cNvPr id="1126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6" y="1412776"/>
            <a:ext cx="12292549" cy="4176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60814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44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1" lang="en-US" sz="2400" b="0" i="0" u="none" strike="noStrike" kern="1200" cap="none" spc="0" normalizeH="0" baseline="0" noProof="0" dirty="0">
              <a:ln>
                <a:noFill/>
              </a:ln>
              <a:solidFill>
                <a:srgbClr val="585858"/>
              </a:solidFill>
              <a:effectLst/>
              <a:uLnTx/>
              <a:uFillTx/>
              <a:latin typeface="Georgia"/>
              <a:ea typeface="+mn-ea"/>
              <a:cs typeface="Georgia"/>
            </a:endParaRPr>
          </a:p>
        </p:txBody>
      </p:sp>
      <p:sp>
        <p:nvSpPr>
          <p:cNvPr id="4" name="Title 1"/>
          <p:cNvSpPr txBox="1">
            <a:spLocks/>
          </p:cNvSpPr>
          <p:nvPr/>
        </p:nvSpPr>
        <p:spPr>
          <a:xfrm>
            <a:off x="1894219" y="399282"/>
            <a:ext cx="8582806" cy="70101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S Mincho"/>
                <a:ea typeface="游ゴシック Light" panose="020B0300000000000000" pitchFamily="50" charset="-128"/>
                <a:cs typeface="MS Mincho"/>
              </a:rPr>
              <a:t>ロータリー財団への支援　３つの基金</a:t>
            </a:r>
            <a:endParaRPr kumimoji="1" lang="ja-JP" altLang="en-US" sz="3600" b="1" i="0" u="none" strike="noStrike" kern="1200" cap="none" spc="0" normalizeH="0" baseline="0" noProof="0" dirty="0">
              <a:ln>
                <a:noFill/>
              </a:ln>
              <a:solidFill>
                <a:prstClr val="white"/>
              </a:solidFill>
              <a:effectLst/>
              <a:uLnTx/>
              <a:uFillTx/>
              <a:latin typeface="Arial Narrow Bold"/>
              <a:ea typeface="游ゴシック Light" panose="020B0300000000000000" pitchFamily="50" charset="-128"/>
            </a:endParaRPr>
          </a:p>
        </p:txBody>
      </p:sp>
      <p:pic>
        <p:nvPicPr>
          <p:cNvPr id="1026"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273145" y="2060127"/>
            <a:ext cx="2867845" cy="3129009"/>
          </a:xfrm>
          <a:prstGeom prst="rect">
            <a:avLst/>
          </a:prstGeom>
          <a:noFill/>
          <a:ln w="31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9105224" y="2305879"/>
            <a:ext cx="1144008" cy="1364788"/>
          </a:xfrm>
          <a:prstGeom prst="rect">
            <a:avLst/>
          </a:prstGeom>
          <a:noFill/>
          <a:ln w="31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684589" y="2032718"/>
            <a:ext cx="2853654" cy="3088164"/>
          </a:xfrm>
          <a:prstGeom prst="rect">
            <a:avLst/>
          </a:prstGeom>
          <a:noFill/>
          <a:ln w="31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4955905" y="5513254"/>
            <a:ext cx="23640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S Mincho"/>
              </a:rPr>
              <a:t>恒久基金</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400" b="0" i="0" u="none" strike="noStrike" kern="0" cap="none" spc="0" normalizeH="0" baseline="0" noProof="0" dirty="0">
              <a:ln>
                <a:noFill/>
              </a:ln>
              <a:solidFill>
                <a:srgbClr val="585858"/>
              </a:solidFill>
              <a:effectLst/>
              <a:uLnTx/>
              <a:uFillTx/>
              <a:latin typeface="HGP明朝B" panose="02020800000000000000" pitchFamily="18" charset="-128"/>
              <a:ea typeface="HGP明朝B" panose="02020800000000000000" pitchFamily="18" charset="-128"/>
              <a:cs typeface="MS Mincho"/>
            </a:endParaRPr>
          </a:p>
        </p:txBody>
      </p:sp>
      <p:sp>
        <p:nvSpPr>
          <p:cNvPr id="8" name="Rectangle 3"/>
          <p:cNvSpPr txBox="1">
            <a:spLocks noChangeArrowheads="1"/>
          </p:cNvSpPr>
          <p:nvPr/>
        </p:nvSpPr>
        <p:spPr bwMode="auto">
          <a:xfrm>
            <a:off x="1183067" y="5504316"/>
            <a:ext cx="3048000" cy="11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S Mincho"/>
              </a:rPr>
              <a:t>年次基金</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1" lang="ja-JP" altLang="en-US" sz="2400" b="0" i="0" u="none" strike="noStrike" kern="0" cap="none" spc="0" normalizeH="0" baseline="0" noProof="0" dirty="0">
              <a:ln>
                <a:noFill/>
              </a:ln>
              <a:solidFill>
                <a:srgbClr val="585858"/>
              </a:solidFill>
              <a:effectLst/>
              <a:uLnTx/>
              <a:uFillTx/>
              <a:latin typeface="HGP明朝B" panose="02020800000000000000" pitchFamily="18" charset="-128"/>
              <a:ea typeface="HGP明朝B" panose="02020800000000000000" pitchFamily="18" charset="-128"/>
              <a:cs typeface="MS Mincho"/>
            </a:endParaRPr>
          </a:p>
        </p:txBody>
      </p:sp>
      <p:pic>
        <p:nvPicPr>
          <p:cNvPr id="10" name="図 9" descr="images.jpe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90898" y="633519"/>
            <a:ext cx="831876" cy="792091"/>
          </a:xfrm>
          <a:prstGeom prst="rect">
            <a:avLst/>
          </a:prstGeom>
        </p:spPr>
      </p:pic>
      <p:sp>
        <p:nvSpPr>
          <p:cNvPr id="6" name="正方形/長方形 5">
            <a:extLst>
              <a:ext uri="{FF2B5EF4-FFF2-40B4-BE49-F238E27FC236}">
                <a16:creationId xmlns="" xmlns:a16="http://schemas.microsoft.com/office/drawing/2014/main" id="{54750A52-DF13-4DEF-951A-7518A01E73E9}"/>
              </a:ext>
            </a:extLst>
          </p:cNvPr>
          <p:cNvSpPr/>
          <p:nvPr/>
        </p:nvSpPr>
        <p:spPr>
          <a:xfrm>
            <a:off x="0" y="0"/>
            <a:ext cx="12192000" cy="1737119"/>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ロータリー財団への支援　３つの基金</a:t>
            </a:r>
          </a:p>
        </p:txBody>
      </p:sp>
      <p:pic>
        <p:nvPicPr>
          <p:cNvPr id="14" name="図 13">
            <a:extLst>
              <a:ext uri="{FF2B5EF4-FFF2-40B4-BE49-F238E27FC236}">
                <a16:creationId xmlns="" xmlns:a16="http://schemas.microsoft.com/office/drawing/2014/main" id="{8A32100B-5503-4C38-AEC4-DB701C7F6981}"/>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166970" y="2072434"/>
            <a:ext cx="2853654" cy="3048448"/>
          </a:xfrm>
          <a:prstGeom prst="rect">
            <a:avLst/>
          </a:prstGeom>
          <a:ln>
            <a:solidFill>
              <a:schemeClr val="tx1"/>
            </a:solidFill>
          </a:ln>
        </p:spPr>
      </p:pic>
      <p:sp>
        <p:nvSpPr>
          <p:cNvPr id="2" name="正方形/長方形 1">
            <a:extLst>
              <a:ext uri="{FF2B5EF4-FFF2-40B4-BE49-F238E27FC236}">
                <a16:creationId xmlns="" xmlns:a16="http://schemas.microsoft.com/office/drawing/2014/main" id="{BE0CB0A0-440F-4B1E-BCA3-63099387F858}"/>
              </a:ext>
            </a:extLst>
          </p:cNvPr>
          <p:cNvSpPr/>
          <p:nvPr/>
        </p:nvSpPr>
        <p:spPr>
          <a:xfrm flipH="1">
            <a:off x="8044756" y="5513254"/>
            <a:ext cx="3157106" cy="630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使途指定寄付</a:t>
            </a:r>
            <a:endParaRPr kumimoji="1" lang="en-US" altLang="ja-JP" sz="3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pic>
        <p:nvPicPr>
          <p:cNvPr id="9" name="図 8">
            <a:extLst>
              <a:ext uri="{FF2B5EF4-FFF2-40B4-BE49-F238E27FC236}">
                <a16:creationId xmlns="" xmlns:a16="http://schemas.microsoft.com/office/drawing/2014/main" id="{CA52D273-42FD-4BFF-AB88-644861582FFC}"/>
              </a:ext>
            </a:extLst>
          </p:cNvPr>
          <p:cNvPicPr>
            <a:picLocks noChangeAspect="1"/>
          </p:cNvPicPr>
          <p:nvPr/>
        </p:nvPicPr>
        <p:blipFill>
          <a:blip r:embed="rId9"/>
          <a:stretch>
            <a:fillRect/>
          </a:stretch>
        </p:blipFill>
        <p:spPr>
          <a:xfrm>
            <a:off x="168901" y="150386"/>
            <a:ext cx="3450635" cy="483133"/>
          </a:xfrm>
          <a:prstGeom prst="rect">
            <a:avLst/>
          </a:prstGeom>
        </p:spPr>
      </p:pic>
    </p:spTree>
    <p:custDataLst>
      <p:tags r:id="rId1"/>
    </p:custDataLst>
    <p:extLst>
      <p:ext uri="{BB962C8B-B14F-4D97-AF65-F5344CB8AC3E}">
        <p14:creationId xmlns="" xmlns:p14="http://schemas.microsoft.com/office/powerpoint/2010/main" val="23318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0000"/>
                </a:solidFill>
              </a:rPr>
              <a:t>寄付の分類</a:t>
            </a:r>
          </a:p>
        </p:txBody>
      </p:sp>
      <p:sp>
        <p:nvSpPr>
          <p:cNvPr id="3" name="コンテンツ プレースホルダー 2"/>
          <p:cNvSpPr>
            <a:spLocks noGrp="1"/>
          </p:cNvSpPr>
          <p:nvPr>
            <p:ph idx="1"/>
          </p:nvPr>
        </p:nvSpPr>
        <p:spPr/>
        <p:txBody>
          <a:bodyPr>
            <a:normAutofit fontScale="62500" lnSpcReduction="20000"/>
          </a:bodyPr>
          <a:lstStyle/>
          <a:p>
            <a:r>
              <a:rPr kumimoji="1" lang="ja-JP" altLang="en-US" b="1" dirty="0"/>
              <a:t>〇年次寄付　 ①シェアー　</a:t>
            </a:r>
            <a:r>
              <a:rPr kumimoji="1" lang="en-US" altLang="ja-JP" b="1" dirty="0"/>
              <a:t>DDF</a:t>
            </a:r>
            <a:r>
              <a:rPr kumimoji="1" lang="ja-JP" altLang="en-US" b="1" dirty="0"/>
              <a:t>と</a:t>
            </a:r>
            <a:r>
              <a:rPr kumimoji="1" lang="en-US" altLang="ja-JP" b="1" dirty="0"/>
              <a:t>WF</a:t>
            </a:r>
            <a:r>
              <a:rPr kumimoji="1" lang="ja-JP" altLang="en-US" b="1" dirty="0"/>
              <a:t>へ　　</a:t>
            </a:r>
            <a:r>
              <a:rPr kumimoji="1" lang="en-US" altLang="ja-JP" b="1" dirty="0"/>
              <a:t>PHF</a:t>
            </a:r>
            <a:r>
              <a:rPr kumimoji="1" lang="ja-JP" altLang="en-US" b="1" dirty="0"/>
              <a:t>と呼ばれる敬称を与えられる。</a:t>
            </a:r>
          </a:p>
          <a:p>
            <a:r>
              <a:rPr kumimoji="1" lang="ja-JP" altLang="en-US" b="1" dirty="0"/>
              <a:t>　　　　　　 ②</a:t>
            </a:r>
            <a:r>
              <a:rPr kumimoji="1" lang="en-US" altLang="ja-JP" b="1" dirty="0"/>
              <a:t>WF</a:t>
            </a:r>
          </a:p>
          <a:p>
            <a:r>
              <a:rPr kumimoji="1" lang="ja-JP" altLang="en-US" b="1" dirty="0"/>
              <a:t>　　　　　 　③</a:t>
            </a:r>
            <a:r>
              <a:rPr kumimoji="1" lang="en-US" altLang="ja-JP" b="1" dirty="0"/>
              <a:t>7</a:t>
            </a:r>
            <a:r>
              <a:rPr kumimoji="1" lang="ja-JP" altLang="en-US" b="1" dirty="0"/>
              <a:t>つの重点分野の指定  </a:t>
            </a:r>
            <a:r>
              <a:rPr kumimoji="1" lang="ja-JP" altLang="en-US" b="1" dirty="0">
                <a:solidFill>
                  <a:srgbClr val="FF0000"/>
                </a:solidFill>
              </a:rPr>
              <a:t>世界平和</a:t>
            </a:r>
          </a:p>
          <a:p>
            <a:r>
              <a:rPr kumimoji="1" lang="ja-JP" altLang="en-US" b="1" dirty="0">
                <a:solidFill>
                  <a:srgbClr val="FF0000"/>
                </a:solidFill>
              </a:rPr>
              <a:t>疾病対策　水の確保　母子の健康　識字率向上</a:t>
            </a:r>
          </a:p>
          <a:p>
            <a:r>
              <a:rPr kumimoji="1" lang="ja-JP" altLang="en-US" b="1" dirty="0">
                <a:solidFill>
                  <a:srgbClr val="FF0000"/>
                </a:solidFill>
              </a:rPr>
              <a:t>教育支援　　地域社会の発展　環境保全</a:t>
            </a:r>
            <a:endParaRPr kumimoji="1" lang="en-US" altLang="ja-JP" b="1" dirty="0">
              <a:solidFill>
                <a:srgbClr val="FF0000"/>
              </a:solidFill>
            </a:endParaRPr>
          </a:p>
          <a:p>
            <a:r>
              <a:rPr kumimoji="1" lang="ja-JP" altLang="en-US" b="1" dirty="0">
                <a:solidFill>
                  <a:srgbClr val="FF0000"/>
                </a:solidFill>
              </a:rPr>
              <a:t>　　　　　　</a:t>
            </a:r>
            <a:r>
              <a:rPr kumimoji="1" lang="ja-JP" altLang="en-US" b="1" dirty="0"/>
              <a:t>④ロータリー平和センターへの寄付</a:t>
            </a:r>
          </a:p>
          <a:p>
            <a:r>
              <a:rPr kumimoji="1" lang="ja-JP" altLang="en-US" b="1" dirty="0">
                <a:solidFill>
                  <a:srgbClr val="0070C0"/>
                </a:solidFill>
              </a:rPr>
              <a:t>　　　　　　</a:t>
            </a:r>
            <a:r>
              <a:rPr kumimoji="1" lang="ja-JP" altLang="en-US" b="1" dirty="0"/>
              <a:t>⑤ポリオブラス</a:t>
            </a:r>
          </a:p>
          <a:p>
            <a:endParaRPr kumimoji="1" lang="ja-JP" altLang="en-US" b="1" dirty="0"/>
          </a:p>
          <a:p>
            <a:r>
              <a:rPr kumimoji="1" lang="ja-JP" altLang="en-US" b="1" dirty="0"/>
              <a:t>〇恒久基金　</a:t>
            </a:r>
            <a:r>
              <a:rPr lang="ja-JP" altLang="en-US" b="1" dirty="0"/>
              <a:t>基金の本体には手を付けず、平均</a:t>
            </a:r>
            <a:r>
              <a:rPr lang="en-US" altLang="ja-JP" b="1" dirty="0"/>
              <a:t>5%/</a:t>
            </a:r>
            <a:r>
              <a:rPr lang="ja-JP" altLang="en-US" b="1" dirty="0"/>
              <a:t>年の部分を活動に使う。</a:t>
            </a:r>
            <a:endParaRPr kumimoji="1" lang="en-US" altLang="ja-JP" b="1" dirty="0"/>
          </a:p>
          <a:p>
            <a:r>
              <a:rPr kumimoji="1" lang="ja-JP" altLang="en-US" b="1" dirty="0"/>
              <a:t>　　　　　　 ①ベネファクター</a:t>
            </a:r>
            <a:r>
              <a:rPr kumimoji="1" lang="en-US" altLang="ja-JP" b="1" dirty="0"/>
              <a:t>1000$</a:t>
            </a:r>
            <a:endParaRPr kumimoji="1" lang="ja-JP" altLang="en-US" b="1" dirty="0"/>
          </a:p>
          <a:p>
            <a:r>
              <a:rPr kumimoji="1" lang="ja-JP" altLang="en-US" b="1" dirty="0"/>
              <a:t>　　　　　 　②冠名基金　</a:t>
            </a:r>
            <a:r>
              <a:rPr kumimoji="1" lang="en-US" altLang="ja-JP" b="1" dirty="0"/>
              <a:t>$25,000</a:t>
            </a:r>
            <a:r>
              <a:rPr kumimoji="1" lang="ja-JP" altLang="en-US" b="1" dirty="0"/>
              <a:t>から</a:t>
            </a:r>
            <a:endParaRPr kumimoji="1" lang="en-US" altLang="ja-JP" b="1" dirty="0"/>
          </a:p>
          <a:p>
            <a:endParaRPr kumimoji="1" lang="en-US" altLang="ja-JP" b="1" dirty="0"/>
          </a:p>
          <a:p>
            <a:r>
              <a:rPr kumimoji="1" lang="ja-JP" altLang="en-US" b="1" dirty="0"/>
              <a:t>どれに寄付しても寄付者は合計</a:t>
            </a:r>
            <a:r>
              <a:rPr kumimoji="1" lang="en-US" altLang="ja-JP" b="1" dirty="0"/>
              <a:t>$10,000</a:t>
            </a:r>
            <a:r>
              <a:rPr kumimoji="1" lang="ja-JP" altLang="en-US" b="1" dirty="0"/>
              <a:t>になると大口寄付者</a:t>
            </a:r>
          </a:p>
          <a:p>
            <a:r>
              <a:rPr kumimoji="1" lang="en-US" altLang="ja-JP" b="1" dirty="0"/>
              <a:t>(</a:t>
            </a:r>
            <a:r>
              <a:rPr kumimoji="1" lang="ja-JP" altLang="en-US" b="1" dirty="0"/>
              <a:t>メジャードナー</a:t>
            </a:r>
            <a:r>
              <a:rPr kumimoji="1" lang="en-US" altLang="ja-JP" b="1" dirty="0"/>
              <a:t>)</a:t>
            </a:r>
            <a:r>
              <a:rPr kumimoji="1" lang="ja-JP" altLang="en-US" b="1" dirty="0"/>
              <a:t>と敬称される。</a:t>
            </a:r>
          </a:p>
          <a:p>
            <a:r>
              <a:rPr kumimoji="1" lang="ja-JP" altLang="en-US" b="1" dirty="0"/>
              <a:t>　　　　　　　　</a:t>
            </a:r>
          </a:p>
        </p:txBody>
      </p:sp>
    </p:spTree>
    <p:extLst>
      <p:ext uri="{BB962C8B-B14F-4D97-AF65-F5344CB8AC3E}">
        <p14:creationId xmlns:p14="http://schemas.microsoft.com/office/powerpoint/2010/main" xmlns="" val="8826549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ネオン">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6963</TotalTime>
  <Words>2997</Words>
  <Application>Microsoft Office PowerPoint</Application>
  <PresentationFormat>ユーザー設定</PresentationFormat>
  <Paragraphs>317</Paragraphs>
  <Slides>15</Slides>
  <Notes>8</Notes>
  <HiddenSlides>0</HiddenSlides>
  <MMClips>0</MMClips>
  <ScaleCrop>false</ScaleCrop>
  <HeadingPairs>
    <vt:vector size="4" baseType="variant">
      <vt:variant>
        <vt:lpstr>テーマ</vt:lpstr>
      </vt:variant>
      <vt:variant>
        <vt:i4>2</vt:i4>
      </vt:variant>
      <vt:variant>
        <vt:lpstr>スライド タイトル</vt:lpstr>
      </vt:variant>
      <vt:variant>
        <vt:i4>15</vt:i4>
      </vt:variant>
    </vt:vector>
  </HeadingPairs>
  <TitlesOfParts>
    <vt:vector size="17" baseType="lpstr">
      <vt:lpstr>ネオン</vt:lpstr>
      <vt:lpstr>2_Custom Design</vt:lpstr>
      <vt:lpstr>スライド 1</vt:lpstr>
      <vt:lpstr>スライド 2</vt:lpstr>
      <vt:lpstr>ロータリー財団の使命</vt:lpstr>
      <vt:lpstr>スライド 4</vt:lpstr>
      <vt:lpstr>ロータリー平和センター（1999年）</vt:lpstr>
      <vt:lpstr>スライド 6</vt:lpstr>
      <vt:lpstr>会員一人あたりに寄付額　上位5か国</vt:lpstr>
      <vt:lpstr>スライド 8</vt:lpstr>
      <vt:lpstr>寄付の分類</vt:lpstr>
      <vt:lpstr>2019-20年度 各地区年次基金総額と一人当たり年次基金</vt:lpstr>
      <vt:lpstr>2019-20会計年度支出現況</vt:lpstr>
      <vt:lpstr>スライド 12</vt:lpstr>
      <vt:lpstr>スライド 13</vt:lpstr>
      <vt:lpstr>スライド 14</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komai</cp:lastModifiedBy>
  <cp:revision>139</cp:revision>
  <cp:lastPrinted>2021-11-21T09:28:19Z</cp:lastPrinted>
  <dcterms:created xsi:type="dcterms:W3CDTF">2021-10-04T14:27:19Z</dcterms:created>
  <dcterms:modified xsi:type="dcterms:W3CDTF">2022-04-25T00:30:13Z</dcterms:modified>
</cp:coreProperties>
</file>